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9" r:id="rId7"/>
    <p:sldId id="261" r:id="rId8"/>
    <p:sldId id="268" r:id="rId9"/>
    <p:sldId id="262" r:id="rId10"/>
    <p:sldId id="271" r:id="rId11"/>
    <p:sldId id="263" r:id="rId12"/>
    <p:sldId id="264" r:id="rId13"/>
    <p:sldId id="265" r:id="rId14"/>
    <p:sldId id="266" r:id="rId15"/>
    <p:sldId id="267" r:id="rId16"/>
  </p:sldIdLst>
  <p:sldSz cx="12192000" cy="6858000"/>
  <p:notesSz cx="6858000" cy="9144000"/>
  <p:embeddedFontLst>
    <p:embeddedFont>
      <p:font typeface="Lato" panose="020F0502020204030203" pitchFamily="34" charset="0"/>
      <p:regular r:id="rId18"/>
      <p:bold r:id="rId19"/>
      <p:italic r:id="rId20"/>
      <p:boldItalic r:id="rId21"/>
    </p:embeddedFont>
    <p:embeddedFont>
      <p:font typeface="Open Sans" panose="020B0606030504020204" pitchFamily="34" charset="0"/>
      <p:regular r:id="rId22"/>
      <p:bold r:id="rId23"/>
      <p:italic r:id="rId24"/>
      <p:boldItalic r:id="rId25"/>
    </p:embeddedFont>
    <p:embeddedFont>
      <p:font typeface="Poppins" panose="00000500000000000000" pitchFamily="2" charset="0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D5AAE01-FBCF-475D-9DC3-E037A02A314B}">
  <a:tblStyle styleId="{3D5AAE01-FBCF-475D-9DC3-E037A02A314B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CF4"/>
          </a:solidFill>
        </a:fill>
      </a:tcStyle>
    </a:wholeTbl>
    <a:band1H>
      <a:tcTxStyle/>
      <a:tcStyle>
        <a:tcBdr/>
        <a:fill>
          <a:solidFill>
            <a:srgbClr val="CFD7E7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FD7E7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8" d="100"/>
          <a:sy n="58" d="100"/>
        </p:scale>
        <p:origin x="964" y="4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1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1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0617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3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745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3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38375" y="4272855"/>
            <a:ext cx="2038350" cy="115624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3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038725" y="4272855"/>
            <a:ext cx="2524125" cy="115624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3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324850" y="4272855"/>
            <a:ext cx="1628775" cy="1156245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3"/>
          <p:cNvSpPr txBox="1"/>
          <p:nvPr/>
        </p:nvSpPr>
        <p:spPr>
          <a:xfrm>
            <a:off x="571500" y="762000"/>
            <a:ext cx="11049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06B6D4"/>
                </a:solidFill>
                <a:latin typeface="Lato"/>
                <a:ea typeface="Lato"/>
                <a:cs typeface="Lato"/>
                <a:sym typeface="Lato"/>
              </a:rPr>
              <a:t>SMI UNIVERSITY</a:t>
            </a:r>
            <a:endParaRPr/>
          </a:p>
        </p:txBody>
      </p:sp>
      <p:sp>
        <p:nvSpPr>
          <p:cNvPr id="89" name="Google Shape;89;p13"/>
          <p:cNvSpPr txBox="1"/>
          <p:nvPr/>
        </p:nvSpPr>
        <p:spPr>
          <a:xfrm>
            <a:off x="571500" y="1114425"/>
            <a:ext cx="110490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13"/>
          <p:cNvSpPr txBox="1"/>
          <p:nvPr/>
        </p:nvSpPr>
        <p:spPr>
          <a:xfrm>
            <a:off x="295275" y="1510605"/>
            <a:ext cx="11601450" cy="203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 i="0" u="none" strike="noStrike" cap="none" dirty="0">
                <a:solidFill>
                  <a:srgbClr val="06B6D4"/>
                </a:solidFill>
                <a:latin typeface="Poppins"/>
                <a:ea typeface="Poppins"/>
                <a:cs typeface="Poppins"/>
                <a:sym typeface="Poppins"/>
              </a:rPr>
              <a:t>DATABASE SYSTEMS</a:t>
            </a:r>
            <a:b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6000" b="1" i="0" u="none" strike="noStrike" cap="none" dirty="0">
                <a:solidFill>
                  <a:srgbClr val="06B6D4"/>
                </a:solidFill>
                <a:latin typeface="Poppins"/>
                <a:ea typeface="Poppins"/>
                <a:cs typeface="Poppins"/>
                <a:sym typeface="Poppins"/>
              </a:rPr>
              <a:t> PROJECT</a:t>
            </a:r>
            <a:endParaRPr dirty="0"/>
          </a:p>
        </p:txBody>
      </p:sp>
      <p:sp>
        <p:nvSpPr>
          <p:cNvPr id="91" name="Google Shape;91;p13"/>
          <p:cNvSpPr txBox="1"/>
          <p:nvPr/>
        </p:nvSpPr>
        <p:spPr>
          <a:xfrm>
            <a:off x="571500" y="3377505"/>
            <a:ext cx="11049000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0" i="0" u="none" strike="noStrike" cap="none">
                <a:solidFill>
                  <a:srgbClr val="CBD5E1"/>
                </a:solidFill>
                <a:latin typeface="Lato"/>
                <a:ea typeface="Lato"/>
                <a:cs typeface="Lato"/>
                <a:sym typeface="Lato"/>
              </a:rPr>
              <a:t>A Comprehensive Study of Real-World Scenarios</a:t>
            </a:r>
            <a:endParaRPr/>
          </a:p>
        </p:txBody>
      </p:sp>
      <p:sp>
        <p:nvSpPr>
          <p:cNvPr id="93" name="Google Shape;93;p13"/>
          <p:cNvSpPr txBox="1"/>
          <p:nvPr/>
        </p:nvSpPr>
        <p:spPr>
          <a:xfrm>
            <a:off x="2438400" y="4621488"/>
            <a:ext cx="1638300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rgbClr val="F8FAFC"/>
                </a:solidFill>
                <a:latin typeface="Lato"/>
                <a:ea typeface="Lato"/>
                <a:cs typeface="Lato"/>
                <a:sym typeface="Lato"/>
              </a:rPr>
              <a:t>Akbar Ali</a:t>
            </a:r>
            <a:endParaRPr dirty="0"/>
          </a:p>
        </p:txBody>
      </p:sp>
      <p:sp>
        <p:nvSpPr>
          <p:cNvPr id="94" name="Google Shape;94;p13"/>
          <p:cNvSpPr txBox="1"/>
          <p:nvPr/>
        </p:nvSpPr>
        <p:spPr>
          <a:xfrm>
            <a:off x="2438399" y="4880519"/>
            <a:ext cx="1042930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rgbClr val="F8FAFC"/>
                </a:solidFill>
                <a:latin typeface="Lato"/>
                <a:ea typeface="Lato"/>
                <a:cs typeface="Lato"/>
                <a:sym typeface="Lato"/>
              </a:rPr>
              <a:t>BDA-25S-028</a:t>
            </a:r>
            <a:endParaRPr dirty="0"/>
          </a:p>
        </p:txBody>
      </p:sp>
      <p:sp>
        <p:nvSpPr>
          <p:cNvPr id="96" name="Google Shape;96;p13"/>
          <p:cNvSpPr txBox="1"/>
          <p:nvPr/>
        </p:nvSpPr>
        <p:spPr>
          <a:xfrm>
            <a:off x="5238750" y="4627372"/>
            <a:ext cx="2124075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rgbClr val="F8FAFC"/>
                </a:solidFill>
                <a:latin typeface="Lato"/>
                <a:ea typeface="Lato"/>
                <a:cs typeface="Lato"/>
                <a:sym typeface="Lato"/>
              </a:rPr>
              <a:t>Wasif Ahmed Siddiqui</a:t>
            </a:r>
            <a:r>
              <a:rPr lang="en-US" sz="1200" b="1" i="0" u="none" strike="noStrike" cap="none" dirty="0">
                <a:solidFill>
                  <a:srgbClr val="F8FAFC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lang="en-US" dirty="0"/>
          </a:p>
        </p:txBody>
      </p:sp>
      <p:sp>
        <p:nvSpPr>
          <p:cNvPr id="97" name="Google Shape;97;p13"/>
          <p:cNvSpPr txBox="1"/>
          <p:nvPr/>
        </p:nvSpPr>
        <p:spPr>
          <a:xfrm>
            <a:off x="5238750" y="4888962"/>
            <a:ext cx="1481539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rgbClr val="F8FAFC"/>
                </a:solidFill>
                <a:latin typeface="Lato"/>
                <a:ea typeface="Lato"/>
                <a:cs typeface="Lato"/>
                <a:sym typeface="Lato"/>
              </a:rPr>
              <a:t>BDA-25S-029</a:t>
            </a:r>
            <a:endParaRPr dirty="0"/>
          </a:p>
        </p:txBody>
      </p:sp>
      <p:sp>
        <p:nvSpPr>
          <p:cNvPr id="98" name="Google Shape;98;p13"/>
          <p:cNvSpPr txBox="1"/>
          <p:nvPr/>
        </p:nvSpPr>
        <p:spPr>
          <a:xfrm>
            <a:off x="8496299" y="4379492"/>
            <a:ext cx="1228725" cy="213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99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 dirty="0">
                <a:solidFill>
                  <a:srgbClr val="06B6D4"/>
                </a:solidFill>
                <a:latin typeface="Lato"/>
                <a:ea typeface="Lato"/>
                <a:cs typeface="Lato"/>
                <a:sym typeface="Lato"/>
              </a:rPr>
              <a:t>ASSIGNED BY</a:t>
            </a:r>
            <a:endParaRPr dirty="0"/>
          </a:p>
        </p:txBody>
      </p:sp>
      <p:sp>
        <p:nvSpPr>
          <p:cNvPr id="99" name="Google Shape;99;p13"/>
          <p:cNvSpPr txBox="1"/>
          <p:nvPr/>
        </p:nvSpPr>
        <p:spPr>
          <a:xfrm>
            <a:off x="8496299" y="4680160"/>
            <a:ext cx="1964904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 dirty="0">
                <a:solidFill>
                  <a:srgbClr val="F8FAFC"/>
                </a:solidFill>
                <a:latin typeface="Lato"/>
                <a:ea typeface="Lato"/>
                <a:cs typeface="Lato"/>
                <a:sym typeface="Lato"/>
              </a:rPr>
              <a:t>SIR ASIF ARSHAD</a:t>
            </a:r>
            <a:endParaRPr dirty="0"/>
          </a:p>
        </p:txBody>
      </p:sp>
      <p:sp>
        <p:nvSpPr>
          <p:cNvPr id="100" name="Google Shape;100;p13"/>
          <p:cNvSpPr txBox="1"/>
          <p:nvPr/>
        </p:nvSpPr>
        <p:spPr>
          <a:xfrm>
            <a:off x="8504446" y="4950940"/>
            <a:ext cx="1428750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rgbClr val="F8FAFC"/>
                </a:solidFill>
                <a:latin typeface="Lato"/>
                <a:ea typeface="Lato"/>
                <a:cs typeface="Lato"/>
                <a:sym typeface="Lato"/>
              </a:rPr>
              <a:t>Course Instructor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8295E56-6B13-DC53-ADB6-C6C75EBDB6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9576" y="0"/>
            <a:ext cx="7979593" cy="6858000"/>
          </a:xfrm>
          <a:prstGeom prst="rect">
            <a:avLst/>
          </a:prstGeom>
        </p:spPr>
      </p:pic>
      <p:sp>
        <p:nvSpPr>
          <p:cNvPr id="4" name="Flowchart: Magnetic Disk 3">
            <a:extLst>
              <a:ext uri="{FF2B5EF4-FFF2-40B4-BE49-F238E27FC236}">
                <a16:creationId xmlns:a16="http://schemas.microsoft.com/office/drawing/2014/main" id="{09B5BC04-7634-F17F-689A-34DFA965C968}"/>
              </a:ext>
            </a:extLst>
          </p:cNvPr>
          <p:cNvSpPr/>
          <p:nvPr/>
        </p:nvSpPr>
        <p:spPr>
          <a:xfrm>
            <a:off x="0" y="4037684"/>
            <a:ext cx="4309577" cy="2553158"/>
          </a:xfrm>
          <a:prstGeom prst="flowChartMagneticDisk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2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" name="Flowchart: Magnetic Disk 1">
            <a:extLst>
              <a:ext uri="{FF2B5EF4-FFF2-40B4-BE49-F238E27FC236}">
                <a16:creationId xmlns:a16="http://schemas.microsoft.com/office/drawing/2014/main" id="{C508A984-561E-BBC9-04C4-ADC9EF15AD7C}"/>
              </a:ext>
            </a:extLst>
          </p:cNvPr>
          <p:cNvSpPr/>
          <p:nvPr/>
        </p:nvSpPr>
        <p:spPr>
          <a:xfrm>
            <a:off x="0" y="1926575"/>
            <a:ext cx="4309576" cy="2645425"/>
          </a:xfrm>
          <a:prstGeom prst="flowChartMagneticDisk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>
                <a:ln w="0"/>
                <a:solidFill>
                  <a:schemeClr val="bg1">
                    <a:lumMod val="9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E-commerce(ERD)</a:t>
            </a:r>
          </a:p>
        </p:txBody>
      </p:sp>
      <p:sp>
        <p:nvSpPr>
          <p:cNvPr id="5" name="Flowchart: Magnetic Disk 4">
            <a:extLst>
              <a:ext uri="{FF2B5EF4-FFF2-40B4-BE49-F238E27FC236}">
                <a16:creationId xmlns:a16="http://schemas.microsoft.com/office/drawing/2014/main" id="{A5126159-E762-84D0-0702-472773479F2D}"/>
              </a:ext>
            </a:extLst>
          </p:cNvPr>
          <p:cNvSpPr/>
          <p:nvPr/>
        </p:nvSpPr>
        <p:spPr>
          <a:xfrm>
            <a:off x="0" y="0"/>
            <a:ext cx="4309576" cy="2553158"/>
          </a:xfrm>
          <a:prstGeom prst="flowChartMagneticDisk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2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9953087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0617"/>
        </a:solidFill>
        <a:effectLst/>
      </p:bgPr>
    </p:bg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20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1017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20"/>
          <p:cNvSpPr txBox="1"/>
          <p:nvPr/>
        </p:nvSpPr>
        <p:spPr>
          <a:xfrm>
            <a:off x="1000125" y="2876550"/>
            <a:ext cx="4810125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 dirty="0">
                <a:solidFill>
                  <a:srgbClr val="F8FAFC"/>
                </a:solidFill>
                <a:latin typeface="Lato"/>
                <a:ea typeface="Lato"/>
                <a:cs typeface="Lato"/>
                <a:sym typeface="Lato"/>
              </a:rPr>
              <a:t>Massive Datasets:</a:t>
            </a:r>
            <a:r>
              <a:rPr lang="en-US" sz="1500" b="0" i="0" u="none" strike="noStrike" cap="none" dirty="0">
                <a:solidFill>
                  <a:srgbClr val="94A3B8"/>
                </a:solidFill>
                <a:latin typeface="Lato"/>
                <a:ea typeface="Lato"/>
                <a:cs typeface="Lato"/>
                <a:sym typeface="Lato"/>
              </a:rPr>
              <a:t> Handled over 20,000+ records smoothly.</a:t>
            </a:r>
            <a:endParaRPr dirty="0"/>
          </a:p>
        </p:txBody>
      </p:sp>
      <p:sp>
        <p:nvSpPr>
          <p:cNvPr id="200" name="Google Shape;200;p20"/>
          <p:cNvSpPr txBox="1"/>
          <p:nvPr/>
        </p:nvSpPr>
        <p:spPr>
          <a:xfrm>
            <a:off x="1000125" y="3724275"/>
            <a:ext cx="4810125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F8FAFC"/>
                </a:solidFill>
                <a:latin typeface="Lato"/>
                <a:ea typeface="Lato"/>
                <a:cs typeface="Lato"/>
                <a:sym typeface="Lato"/>
              </a:rPr>
              <a:t>Integrity:</a:t>
            </a:r>
            <a:r>
              <a:rPr lang="en-US" sz="1500" b="0" i="0" u="none" strike="noStrike" cap="none">
                <a:solidFill>
                  <a:srgbClr val="94A3B8"/>
                </a:solidFill>
                <a:latin typeface="Lato"/>
                <a:ea typeface="Lato"/>
                <a:cs typeface="Lato"/>
                <a:sym typeface="Lato"/>
              </a:rPr>
              <a:t> Rigorous use of Primary and Foreign Keys.</a:t>
            </a:r>
            <a:endParaRPr/>
          </a:p>
        </p:txBody>
      </p:sp>
      <p:sp>
        <p:nvSpPr>
          <p:cNvPr id="201" name="Google Shape;201;p20"/>
          <p:cNvSpPr txBox="1"/>
          <p:nvPr/>
        </p:nvSpPr>
        <p:spPr>
          <a:xfrm>
            <a:off x="1000125" y="4267200"/>
            <a:ext cx="4810125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F8FAFC"/>
                </a:solidFill>
                <a:latin typeface="Lato"/>
                <a:ea typeface="Lato"/>
                <a:cs typeface="Lato"/>
                <a:sym typeface="Lato"/>
              </a:rPr>
              <a:t>Derived Attributes:</a:t>
            </a:r>
            <a:r>
              <a:rPr lang="en-US" sz="1500" b="0" i="0" u="none" strike="noStrike" cap="none">
                <a:solidFill>
                  <a:srgbClr val="94A3B8"/>
                </a:solidFill>
                <a:latin typeface="Lato"/>
                <a:ea typeface="Lato"/>
                <a:cs typeface="Lato"/>
                <a:sym typeface="Lato"/>
              </a:rPr>
              <a:t> Calculated data stored for each scenario.</a:t>
            </a:r>
            <a:endParaRPr/>
          </a:p>
        </p:txBody>
      </p:sp>
      <p:sp>
        <p:nvSpPr>
          <p:cNvPr id="202" name="Google Shape;202;p20"/>
          <p:cNvSpPr txBox="1"/>
          <p:nvPr/>
        </p:nvSpPr>
        <p:spPr>
          <a:xfrm>
            <a:off x="6810375" y="3028950"/>
            <a:ext cx="4810125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F8FAFC"/>
                </a:solidFill>
                <a:latin typeface="Lato"/>
                <a:ea typeface="Lato"/>
                <a:cs typeface="Lato"/>
                <a:sym typeface="Lato"/>
              </a:rPr>
              <a:t>Performance:</a:t>
            </a:r>
            <a:r>
              <a:rPr lang="en-US" sz="1500" b="0" i="0" u="none" strike="noStrike" cap="none">
                <a:solidFill>
                  <a:srgbClr val="94A3B8"/>
                </a:solidFill>
                <a:latin typeface="Lato"/>
                <a:ea typeface="Lato"/>
                <a:cs typeface="Lato"/>
                <a:sym typeface="Lato"/>
              </a:rPr>
              <a:t> Implementation of Views and Indexes.</a:t>
            </a:r>
            <a:endParaRPr/>
          </a:p>
        </p:txBody>
      </p:sp>
      <p:sp>
        <p:nvSpPr>
          <p:cNvPr id="203" name="Google Shape;203;p20"/>
          <p:cNvSpPr txBox="1"/>
          <p:nvPr/>
        </p:nvSpPr>
        <p:spPr>
          <a:xfrm>
            <a:off x="6810375" y="3571875"/>
            <a:ext cx="4810125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F8FAFC"/>
                </a:solidFill>
                <a:latin typeface="Lato"/>
                <a:ea typeface="Lato"/>
                <a:cs typeface="Lato"/>
                <a:sym typeface="Lato"/>
              </a:rPr>
              <a:t>Clean Logic:</a:t>
            </a:r>
            <a:r>
              <a:rPr lang="en-US" sz="1500" b="0" i="0" u="none" strike="noStrike" cap="none">
                <a:solidFill>
                  <a:srgbClr val="94A3B8"/>
                </a:solidFill>
                <a:latin typeface="Lato"/>
                <a:ea typeface="Lato"/>
                <a:cs typeface="Lato"/>
                <a:sym typeface="Lato"/>
              </a:rPr>
              <a:t> Scenario-specific naming (e.g., DepartmentsH) to avoid conflict.</a:t>
            </a:r>
            <a:endParaRPr/>
          </a:p>
        </p:txBody>
      </p:sp>
      <p:sp>
        <p:nvSpPr>
          <p:cNvPr id="204" name="Google Shape;204;p20"/>
          <p:cNvSpPr txBox="1"/>
          <p:nvPr/>
        </p:nvSpPr>
        <p:spPr>
          <a:xfrm>
            <a:off x="6810375" y="4419600"/>
            <a:ext cx="4810125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F8FAFC"/>
                </a:solidFill>
                <a:latin typeface="Lato"/>
                <a:ea typeface="Lato"/>
                <a:cs typeface="Lato"/>
                <a:sym typeface="Lato"/>
              </a:rPr>
              <a:t>Integrity:</a:t>
            </a:r>
            <a:r>
              <a:rPr lang="en-US" sz="1500" b="0" i="0" u="none" strike="noStrike" cap="none">
                <a:solidFill>
                  <a:srgbClr val="94A3B8"/>
                </a:solidFill>
                <a:latin typeface="Lato"/>
                <a:ea typeface="Lato"/>
                <a:cs typeface="Lato"/>
                <a:sym typeface="Lato"/>
              </a:rPr>
              <a:t> Robust Update queries and Data Validation.</a:t>
            </a:r>
            <a:endParaRPr/>
          </a:p>
        </p:txBody>
      </p:sp>
      <p:pic>
        <p:nvPicPr>
          <p:cNvPr id="205" name="Google Shape;205;p20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1500" y="2914650"/>
            <a:ext cx="200025" cy="24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20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71500" y="3762375"/>
            <a:ext cx="228600" cy="24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20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71500" y="4305300"/>
            <a:ext cx="228600" cy="24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20" descr="image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381750" y="3067050"/>
            <a:ext cx="200025" cy="24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20" descr="image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381750" y="3609975"/>
            <a:ext cx="285750" cy="24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20" descr="image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381750" y="4457700"/>
            <a:ext cx="200025" cy="247650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20"/>
          <p:cNvSpPr txBox="1"/>
          <p:nvPr/>
        </p:nvSpPr>
        <p:spPr>
          <a:xfrm>
            <a:off x="762000" y="571500"/>
            <a:ext cx="11401425" cy="600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50" b="1" i="0" u="none" strike="noStrike" cap="none">
                <a:solidFill>
                  <a:srgbClr val="06B6D4"/>
                </a:solidFill>
                <a:latin typeface="Poppins"/>
                <a:ea typeface="Poppins"/>
                <a:cs typeface="Poppins"/>
                <a:sym typeface="Poppins"/>
              </a:rPr>
              <a:t>SALIENT FEATURES</a:t>
            </a:r>
            <a:endParaRPr/>
          </a:p>
        </p:txBody>
      </p:sp>
      <p:sp>
        <p:nvSpPr>
          <p:cNvPr id="212" name="Google Shape;212;p20"/>
          <p:cNvSpPr/>
          <p:nvPr/>
        </p:nvSpPr>
        <p:spPr>
          <a:xfrm>
            <a:off x="571500" y="571500"/>
            <a:ext cx="76200" cy="600075"/>
          </a:xfrm>
          <a:prstGeom prst="rect">
            <a:avLst/>
          </a:prstGeom>
          <a:solidFill>
            <a:srgbClr val="06B6D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0617"/>
        </a:solidFill>
        <a:effectLst/>
      </p:bgPr>
    </p:bg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Google Shape;217;p21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132202"/>
            <a:ext cx="12192000" cy="68580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18" name="Google Shape;218;p21"/>
          <p:cNvGraphicFramePr/>
          <p:nvPr>
            <p:extLst>
              <p:ext uri="{D42A27DB-BD31-4B8C-83A1-F6EECF244321}">
                <p14:modId xmlns:p14="http://schemas.microsoft.com/office/powerpoint/2010/main" val="3702932496"/>
              </p:ext>
            </p:extLst>
          </p:nvPr>
        </p:nvGraphicFramePr>
        <p:xfrm>
          <a:off x="540630" y="1562100"/>
          <a:ext cx="11049000" cy="4000500"/>
        </p:xfrm>
        <a:graphic>
          <a:graphicData uri="http://schemas.openxmlformats.org/drawingml/2006/table">
            <a:tbl>
              <a:tblPr firstRow="1" bandRow="1">
                <a:noFill/>
                <a:tableStyleId>{3D5AAE01-FBCF-475D-9DC3-E037A02A314B}</a:tableStyleId>
              </a:tblPr>
              <a:tblGrid>
                <a:gridCol w="1850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54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44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001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50" b="1" i="0" u="none" strike="noStrike" cap="none">
                          <a:solidFill>
                            <a:srgbClr val="06B6D4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Category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50" b="1" i="0" u="none" strike="noStrike" cap="none" dirty="0">
                          <a:solidFill>
                            <a:srgbClr val="06B6D4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Specification</a:t>
                      </a:r>
                      <a:endParaRPr dirty="0"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50" b="1" i="0" u="none" strike="noStrike" cap="none">
                          <a:solidFill>
                            <a:srgbClr val="06B6D4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Purpose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001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1" i="0" u="none" strike="noStrike" cap="none">
                          <a:solidFill>
                            <a:srgbClr val="F8FAFC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Hardware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E293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Laptops and High-speed internet.</a:t>
                      </a:r>
                      <a:endParaRPr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E293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rgbClr val="475569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</a:t>
                      </a:r>
                      <a:r>
                        <a:rPr lang="en-US" sz="1400" b="0" i="0" u="none" strike="noStrike" cap="none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For research</a:t>
                      </a:r>
                      <a:endParaRPr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E293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001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1" i="0" u="none" strike="noStrike" cap="none">
                          <a:solidFill>
                            <a:srgbClr val="F8FAFC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RDBMS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E293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i="0" u="none" strike="noStrike" cap="none" dirty="0">
                          <a:solidFill>
                            <a:srgbClr val="94A3B8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Microsoft SQL Server 2012</a:t>
                      </a:r>
                      <a:endParaRPr dirty="0"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E293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i="0" u="none" strike="noStrike" cap="none" dirty="0">
                          <a:solidFill>
                            <a:srgbClr val="94A3B8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Core database engine</a:t>
                      </a:r>
                      <a:endParaRPr dirty="0"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E293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001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1" i="0" u="none" strike="noStrike" cap="none">
                          <a:solidFill>
                            <a:srgbClr val="F8FAFC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Interface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E293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i="0" u="none" strike="noStrike" cap="none">
                          <a:solidFill>
                            <a:srgbClr val="94A3B8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SQL Server Mgmt Studio (SSMS)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E293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i="0" u="none" strike="noStrike" cap="none">
                          <a:solidFill>
                            <a:srgbClr val="94A3B8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Administering database instances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E293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001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1" i="0" u="none" strike="noStrike" cap="none">
                          <a:solidFill>
                            <a:srgbClr val="F8FAFC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Scripting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E293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i="0" u="none" strike="noStrike" cap="none" dirty="0">
                          <a:solidFill>
                            <a:srgbClr val="94A3B8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Python</a:t>
                      </a:r>
                      <a:endParaRPr lang="en-US" dirty="0"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E293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i="0" u="none" strike="noStrike" cap="none" dirty="0">
                          <a:solidFill>
                            <a:srgbClr val="94A3B8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Generating 20,000+ dummy records</a:t>
                      </a:r>
                      <a:endParaRPr dirty="0"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E293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19" name="Google Shape;219;p21"/>
          <p:cNvSpPr/>
          <p:nvPr/>
        </p:nvSpPr>
        <p:spPr>
          <a:xfrm>
            <a:off x="571500" y="2338388"/>
            <a:ext cx="1850528" cy="19050"/>
          </a:xfrm>
          <a:prstGeom prst="rect">
            <a:avLst/>
          </a:prstGeom>
          <a:solidFill>
            <a:srgbClr val="33415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" name="Google Shape;220;p21"/>
          <p:cNvSpPr/>
          <p:nvPr/>
        </p:nvSpPr>
        <p:spPr>
          <a:xfrm>
            <a:off x="2422028" y="2337354"/>
            <a:ext cx="4354264" cy="19050"/>
          </a:xfrm>
          <a:prstGeom prst="rect">
            <a:avLst/>
          </a:prstGeom>
          <a:solidFill>
            <a:srgbClr val="33415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" name="Google Shape;221;p21"/>
          <p:cNvSpPr/>
          <p:nvPr/>
        </p:nvSpPr>
        <p:spPr>
          <a:xfrm>
            <a:off x="6667617" y="2349118"/>
            <a:ext cx="4844206" cy="19050"/>
          </a:xfrm>
          <a:prstGeom prst="rect">
            <a:avLst/>
          </a:prstGeom>
          <a:solidFill>
            <a:srgbClr val="33415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Google Shape;222;p21"/>
          <p:cNvSpPr/>
          <p:nvPr/>
        </p:nvSpPr>
        <p:spPr>
          <a:xfrm>
            <a:off x="571500" y="3048000"/>
            <a:ext cx="1850528" cy="9525"/>
          </a:xfrm>
          <a:prstGeom prst="rect">
            <a:avLst/>
          </a:prstGeom>
          <a:solidFill>
            <a:srgbClr val="33415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p21"/>
          <p:cNvSpPr/>
          <p:nvPr/>
        </p:nvSpPr>
        <p:spPr>
          <a:xfrm>
            <a:off x="571500" y="2352675"/>
            <a:ext cx="1850528" cy="9525"/>
          </a:xfrm>
          <a:prstGeom prst="rect">
            <a:avLst/>
          </a:prstGeom>
          <a:solidFill>
            <a:srgbClr val="33415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21"/>
          <p:cNvSpPr/>
          <p:nvPr/>
        </p:nvSpPr>
        <p:spPr>
          <a:xfrm>
            <a:off x="571500" y="2352675"/>
            <a:ext cx="9525" cy="704850"/>
          </a:xfrm>
          <a:prstGeom prst="rect">
            <a:avLst/>
          </a:prstGeom>
          <a:solidFill>
            <a:srgbClr val="33415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21"/>
          <p:cNvSpPr/>
          <p:nvPr/>
        </p:nvSpPr>
        <p:spPr>
          <a:xfrm>
            <a:off x="2422028" y="3048000"/>
            <a:ext cx="4354264" cy="9525"/>
          </a:xfrm>
          <a:prstGeom prst="rect">
            <a:avLst/>
          </a:prstGeom>
          <a:solidFill>
            <a:srgbClr val="33415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" name="Google Shape;226;p21"/>
          <p:cNvSpPr/>
          <p:nvPr/>
        </p:nvSpPr>
        <p:spPr>
          <a:xfrm>
            <a:off x="2422028" y="2352675"/>
            <a:ext cx="4354264" cy="9525"/>
          </a:xfrm>
          <a:prstGeom prst="rect">
            <a:avLst/>
          </a:prstGeom>
          <a:solidFill>
            <a:srgbClr val="33415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Google Shape;227;p21"/>
          <p:cNvSpPr/>
          <p:nvPr/>
        </p:nvSpPr>
        <p:spPr>
          <a:xfrm>
            <a:off x="6776293" y="3048000"/>
            <a:ext cx="4844206" cy="9525"/>
          </a:xfrm>
          <a:prstGeom prst="rect">
            <a:avLst/>
          </a:prstGeom>
          <a:solidFill>
            <a:srgbClr val="33415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21"/>
          <p:cNvSpPr/>
          <p:nvPr/>
        </p:nvSpPr>
        <p:spPr>
          <a:xfrm>
            <a:off x="6776293" y="2352675"/>
            <a:ext cx="4844206" cy="9525"/>
          </a:xfrm>
          <a:prstGeom prst="rect">
            <a:avLst/>
          </a:prstGeom>
          <a:solidFill>
            <a:srgbClr val="33415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" name="Google Shape;229;p21"/>
          <p:cNvSpPr/>
          <p:nvPr/>
        </p:nvSpPr>
        <p:spPr>
          <a:xfrm>
            <a:off x="11610975" y="2352675"/>
            <a:ext cx="9525" cy="704850"/>
          </a:xfrm>
          <a:prstGeom prst="rect">
            <a:avLst/>
          </a:prstGeom>
          <a:solidFill>
            <a:srgbClr val="33415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p21"/>
          <p:cNvSpPr/>
          <p:nvPr/>
        </p:nvSpPr>
        <p:spPr>
          <a:xfrm>
            <a:off x="571500" y="3848100"/>
            <a:ext cx="1850528" cy="9525"/>
          </a:xfrm>
          <a:prstGeom prst="rect">
            <a:avLst/>
          </a:prstGeom>
          <a:solidFill>
            <a:srgbClr val="33415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Google Shape;231;p21"/>
          <p:cNvSpPr/>
          <p:nvPr/>
        </p:nvSpPr>
        <p:spPr>
          <a:xfrm>
            <a:off x="571500" y="3152775"/>
            <a:ext cx="1850528" cy="9525"/>
          </a:xfrm>
          <a:prstGeom prst="rect">
            <a:avLst/>
          </a:prstGeom>
          <a:solidFill>
            <a:srgbClr val="33415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21"/>
          <p:cNvSpPr/>
          <p:nvPr/>
        </p:nvSpPr>
        <p:spPr>
          <a:xfrm>
            <a:off x="571500" y="3152775"/>
            <a:ext cx="9525" cy="704850"/>
          </a:xfrm>
          <a:prstGeom prst="rect">
            <a:avLst/>
          </a:prstGeom>
          <a:solidFill>
            <a:srgbClr val="33415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p21"/>
          <p:cNvSpPr/>
          <p:nvPr/>
        </p:nvSpPr>
        <p:spPr>
          <a:xfrm>
            <a:off x="2422028" y="3848100"/>
            <a:ext cx="4354264" cy="9525"/>
          </a:xfrm>
          <a:prstGeom prst="rect">
            <a:avLst/>
          </a:prstGeom>
          <a:solidFill>
            <a:srgbClr val="33415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p21"/>
          <p:cNvSpPr/>
          <p:nvPr/>
        </p:nvSpPr>
        <p:spPr>
          <a:xfrm>
            <a:off x="2422028" y="3152775"/>
            <a:ext cx="4354264" cy="9525"/>
          </a:xfrm>
          <a:prstGeom prst="rect">
            <a:avLst/>
          </a:prstGeom>
          <a:solidFill>
            <a:srgbClr val="33415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Google Shape;235;p21"/>
          <p:cNvSpPr/>
          <p:nvPr/>
        </p:nvSpPr>
        <p:spPr>
          <a:xfrm>
            <a:off x="6776293" y="3848100"/>
            <a:ext cx="4844206" cy="9525"/>
          </a:xfrm>
          <a:prstGeom prst="rect">
            <a:avLst/>
          </a:prstGeom>
          <a:solidFill>
            <a:srgbClr val="33415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" name="Google Shape;236;p21"/>
          <p:cNvSpPr/>
          <p:nvPr/>
        </p:nvSpPr>
        <p:spPr>
          <a:xfrm>
            <a:off x="6776293" y="3152775"/>
            <a:ext cx="4844206" cy="9525"/>
          </a:xfrm>
          <a:prstGeom prst="rect">
            <a:avLst/>
          </a:prstGeom>
          <a:solidFill>
            <a:srgbClr val="33415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Google Shape;237;p21"/>
          <p:cNvSpPr/>
          <p:nvPr/>
        </p:nvSpPr>
        <p:spPr>
          <a:xfrm>
            <a:off x="11610975" y="3152775"/>
            <a:ext cx="9525" cy="704850"/>
          </a:xfrm>
          <a:prstGeom prst="rect">
            <a:avLst/>
          </a:prstGeom>
          <a:solidFill>
            <a:srgbClr val="33415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" name="Google Shape;238;p21"/>
          <p:cNvSpPr/>
          <p:nvPr/>
        </p:nvSpPr>
        <p:spPr>
          <a:xfrm>
            <a:off x="571500" y="4648200"/>
            <a:ext cx="1850528" cy="9525"/>
          </a:xfrm>
          <a:prstGeom prst="rect">
            <a:avLst/>
          </a:prstGeom>
          <a:solidFill>
            <a:srgbClr val="33415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" name="Google Shape;239;p21"/>
          <p:cNvSpPr/>
          <p:nvPr/>
        </p:nvSpPr>
        <p:spPr>
          <a:xfrm>
            <a:off x="571500" y="3952875"/>
            <a:ext cx="1850528" cy="9525"/>
          </a:xfrm>
          <a:prstGeom prst="rect">
            <a:avLst/>
          </a:prstGeom>
          <a:solidFill>
            <a:srgbClr val="33415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21"/>
          <p:cNvSpPr/>
          <p:nvPr/>
        </p:nvSpPr>
        <p:spPr>
          <a:xfrm>
            <a:off x="571500" y="3952875"/>
            <a:ext cx="9525" cy="704850"/>
          </a:xfrm>
          <a:prstGeom prst="rect">
            <a:avLst/>
          </a:prstGeom>
          <a:solidFill>
            <a:srgbClr val="33415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" name="Google Shape;241;p21"/>
          <p:cNvSpPr/>
          <p:nvPr/>
        </p:nvSpPr>
        <p:spPr>
          <a:xfrm>
            <a:off x="2422028" y="4648200"/>
            <a:ext cx="4354264" cy="9525"/>
          </a:xfrm>
          <a:prstGeom prst="rect">
            <a:avLst/>
          </a:prstGeom>
          <a:solidFill>
            <a:srgbClr val="33415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" name="Google Shape;242;p21"/>
          <p:cNvSpPr/>
          <p:nvPr/>
        </p:nvSpPr>
        <p:spPr>
          <a:xfrm>
            <a:off x="2422028" y="3952875"/>
            <a:ext cx="4354264" cy="9525"/>
          </a:xfrm>
          <a:prstGeom prst="rect">
            <a:avLst/>
          </a:prstGeom>
          <a:solidFill>
            <a:srgbClr val="33415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" name="Google Shape;243;p21"/>
          <p:cNvSpPr/>
          <p:nvPr/>
        </p:nvSpPr>
        <p:spPr>
          <a:xfrm>
            <a:off x="6776293" y="4648200"/>
            <a:ext cx="4844206" cy="9525"/>
          </a:xfrm>
          <a:prstGeom prst="rect">
            <a:avLst/>
          </a:prstGeom>
          <a:solidFill>
            <a:srgbClr val="33415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" name="Google Shape;244;p21"/>
          <p:cNvSpPr/>
          <p:nvPr/>
        </p:nvSpPr>
        <p:spPr>
          <a:xfrm>
            <a:off x="6776293" y="3952875"/>
            <a:ext cx="4844206" cy="9525"/>
          </a:xfrm>
          <a:prstGeom prst="rect">
            <a:avLst/>
          </a:prstGeom>
          <a:solidFill>
            <a:srgbClr val="33415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" name="Google Shape;245;p21"/>
          <p:cNvSpPr/>
          <p:nvPr/>
        </p:nvSpPr>
        <p:spPr>
          <a:xfrm>
            <a:off x="11610975" y="3952875"/>
            <a:ext cx="9525" cy="704850"/>
          </a:xfrm>
          <a:prstGeom prst="rect">
            <a:avLst/>
          </a:prstGeom>
          <a:solidFill>
            <a:srgbClr val="33415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" name="Google Shape;246;p21"/>
          <p:cNvSpPr/>
          <p:nvPr/>
        </p:nvSpPr>
        <p:spPr>
          <a:xfrm>
            <a:off x="571500" y="5448300"/>
            <a:ext cx="1850528" cy="9525"/>
          </a:xfrm>
          <a:prstGeom prst="rect">
            <a:avLst/>
          </a:prstGeom>
          <a:solidFill>
            <a:srgbClr val="33415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Google Shape;247;p21"/>
          <p:cNvSpPr/>
          <p:nvPr/>
        </p:nvSpPr>
        <p:spPr>
          <a:xfrm>
            <a:off x="571500" y="4752975"/>
            <a:ext cx="1850528" cy="9525"/>
          </a:xfrm>
          <a:prstGeom prst="rect">
            <a:avLst/>
          </a:prstGeom>
          <a:solidFill>
            <a:srgbClr val="33415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p21"/>
          <p:cNvSpPr/>
          <p:nvPr/>
        </p:nvSpPr>
        <p:spPr>
          <a:xfrm>
            <a:off x="571500" y="4752975"/>
            <a:ext cx="9525" cy="704850"/>
          </a:xfrm>
          <a:prstGeom prst="rect">
            <a:avLst/>
          </a:prstGeom>
          <a:solidFill>
            <a:srgbClr val="33415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" name="Google Shape;249;p21"/>
          <p:cNvSpPr/>
          <p:nvPr/>
        </p:nvSpPr>
        <p:spPr>
          <a:xfrm>
            <a:off x="2422028" y="5448300"/>
            <a:ext cx="4354264" cy="9525"/>
          </a:xfrm>
          <a:prstGeom prst="rect">
            <a:avLst/>
          </a:prstGeom>
          <a:solidFill>
            <a:srgbClr val="33415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" name="Google Shape;250;p21"/>
          <p:cNvSpPr/>
          <p:nvPr/>
        </p:nvSpPr>
        <p:spPr>
          <a:xfrm>
            <a:off x="2422028" y="4752975"/>
            <a:ext cx="4354264" cy="9525"/>
          </a:xfrm>
          <a:prstGeom prst="rect">
            <a:avLst/>
          </a:prstGeom>
          <a:solidFill>
            <a:srgbClr val="33415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" name="Google Shape;251;p21"/>
          <p:cNvSpPr/>
          <p:nvPr/>
        </p:nvSpPr>
        <p:spPr>
          <a:xfrm>
            <a:off x="6776293" y="5448300"/>
            <a:ext cx="4844206" cy="9525"/>
          </a:xfrm>
          <a:prstGeom prst="rect">
            <a:avLst/>
          </a:prstGeom>
          <a:solidFill>
            <a:srgbClr val="33415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" name="Google Shape;252;p21"/>
          <p:cNvSpPr/>
          <p:nvPr/>
        </p:nvSpPr>
        <p:spPr>
          <a:xfrm>
            <a:off x="6776293" y="4752975"/>
            <a:ext cx="4844206" cy="9525"/>
          </a:xfrm>
          <a:prstGeom prst="rect">
            <a:avLst/>
          </a:prstGeom>
          <a:solidFill>
            <a:srgbClr val="33415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" name="Google Shape;253;p21"/>
          <p:cNvSpPr/>
          <p:nvPr/>
        </p:nvSpPr>
        <p:spPr>
          <a:xfrm>
            <a:off x="11610975" y="4752975"/>
            <a:ext cx="9525" cy="704850"/>
          </a:xfrm>
          <a:prstGeom prst="rect">
            <a:avLst/>
          </a:prstGeom>
          <a:solidFill>
            <a:srgbClr val="33415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" name="Google Shape;255;p21"/>
          <p:cNvSpPr/>
          <p:nvPr/>
        </p:nvSpPr>
        <p:spPr>
          <a:xfrm>
            <a:off x="581025" y="5531786"/>
            <a:ext cx="1850528" cy="9525"/>
          </a:xfrm>
          <a:prstGeom prst="rect">
            <a:avLst/>
          </a:prstGeom>
          <a:solidFill>
            <a:srgbClr val="33415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Google Shape;257;p21"/>
          <p:cNvSpPr/>
          <p:nvPr/>
        </p:nvSpPr>
        <p:spPr>
          <a:xfrm>
            <a:off x="2422028" y="6248400"/>
            <a:ext cx="4354264" cy="9525"/>
          </a:xfrm>
          <a:prstGeom prst="rect">
            <a:avLst/>
          </a:prstGeom>
          <a:solidFill>
            <a:srgbClr val="33415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" name="Google Shape;258;p21"/>
          <p:cNvSpPr/>
          <p:nvPr/>
        </p:nvSpPr>
        <p:spPr>
          <a:xfrm>
            <a:off x="2422028" y="5553075"/>
            <a:ext cx="4354264" cy="9525"/>
          </a:xfrm>
          <a:prstGeom prst="rect">
            <a:avLst/>
          </a:prstGeom>
          <a:solidFill>
            <a:srgbClr val="33415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0" name="Google Shape;260;p21"/>
          <p:cNvSpPr/>
          <p:nvPr/>
        </p:nvSpPr>
        <p:spPr>
          <a:xfrm>
            <a:off x="6776293" y="5553075"/>
            <a:ext cx="4844206" cy="9525"/>
          </a:xfrm>
          <a:prstGeom prst="rect">
            <a:avLst/>
          </a:prstGeom>
          <a:solidFill>
            <a:srgbClr val="33415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2" name="Google Shape;262;p21"/>
          <p:cNvSpPr txBox="1"/>
          <p:nvPr/>
        </p:nvSpPr>
        <p:spPr>
          <a:xfrm>
            <a:off x="762000" y="571500"/>
            <a:ext cx="11401425" cy="600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50" b="1" i="0" u="none" strike="noStrike" cap="none">
                <a:solidFill>
                  <a:srgbClr val="06B6D4"/>
                </a:solidFill>
                <a:latin typeface="Poppins"/>
                <a:ea typeface="Poppins"/>
                <a:cs typeface="Poppins"/>
                <a:sym typeface="Poppins"/>
              </a:rPr>
              <a:t>TECHNICAL REQUIREMENTS</a:t>
            </a:r>
            <a:endParaRPr/>
          </a:p>
        </p:txBody>
      </p:sp>
      <p:sp>
        <p:nvSpPr>
          <p:cNvPr id="263" name="Google Shape;263;p21"/>
          <p:cNvSpPr/>
          <p:nvPr/>
        </p:nvSpPr>
        <p:spPr>
          <a:xfrm>
            <a:off x="571500" y="571500"/>
            <a:ext cx="76200" cy="600075"/>
          </a:xfrm>
          <a:prstGeom prst="rect">
            <a:avLst/>
          </a:prstGeom>
          <a:solidFill>
            <a:srgbClr val="06B6D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0617"/>
        </a:solidFill>
        <a:effectLst/>
      </p:bgPr>
    </p:bg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22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81823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22"/>
          <p:cNvSpPr txBox="1"/>
          <p:nvPr/>
        </p:nvSpPr>
        <p:spPr>
          <a:xfrm>
            <a:off x="762000" y="571500"/>
            <a:ext cx="11401425" cy="600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50" b="1" i="0" u="none" strike="noStrike" cap="none">
                <a:solidFill>
                  <a:srgbClr val="06B6D4"/>
                </a:solidFill>
                <a:latin typeface="Poppins"/>
                <a:ea typeface="Poppins"/>
                <a:cs typeface="Poppins"/>
                <a:sym typeface="Poppins"/>
              </a:rPr>
              <a:t>PROJECT TIMELINE</a:t>
            </a:r>
            <a:endParaRPr/>
          </a:p>
        </p:txBody>
      </p:sp>
      <p:sp>
        <p:nvSpPr>
          <p:cNvPr id="283" name="Google Shape;283;p22"/>
          <p:cNvSpPr/>
          <p:nvPr/>
        </p:nvSpPr>
        <p:spPr>
          <a:xfrm>
            <a:off x="571500" y="571500"/>
            <a:ext cx="76200" cy="600075"/>
          </a:xfrm>
          <a:prstGeom prst="rect">
            <a:avLst/>
          </a:prstGeom>
          <a:solidFill>
            <a:srgbClr val="06B6D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02EB2D-D759-4AC2-D49E-820EFEF4BC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4848" y="2181144"/>
            <a:ext cx="10882303" cy="296345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0617"/>
        </a:solidFill>
        <a:effectLst/>
      </p:bgPr>
    </p:bg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" name="Google Shape;288;p23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23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1500" y="2428875"/>
            <a:ext cx="3492549" cy="2981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23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349799" y="2428875"/>
            <a:ext cx="3492549" cy="2981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23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128099" y="2428875"/>
            <a:ext cx="3492549" cy="2981325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23"/>
          <p:cNvSpPr txBox="1"/>
          <p:nvPr/>
        </p:nvSpPr>
        <p:spPr>
          <a:xfrm>
            <a:off x="794225" y="3629025"/>
            <a:ext cx="3047099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dirty="0">
                <a:solidFill>
                  <a:srgbClr val="F8FAFC"/>
                </a:solidFill>
                <a:latin typeface="Poppins"/>
                <a:cs typeface="Poppins"/>
                <a:sym typeface="Poppins"/>
              </a:rPr>
              <a:t>Draw io</a:t>
            </a:r>
            <a:endParaRPr dirty="0"/>
          </a:p>
        </p:txBody>
      </p:sp>
      <p:sp>
        <p:nvSpPr>
          <p:cNvPr id="293" name="Google Shape;293;p23"/>
          <p:cNvSpPr txBox="1"/>
          <p:nvPr/>
        </p:nvSpPr>
        <p:spPr>
          <a:xfrm>
            <a:off x="866775" y="4219575"/>
            <a:ext cx="2901999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60000"/>
              </a:lnSpc>
            </a:pPr>
            <a:r>
              <a:rPr lang="en-US" sz="1500" dirty="0">
                <a:solidFill>
                  <a:srgbClr val="94A3B8"/>
                </a:solidFill>
                <a:latin typeface="Lato"/>
                <a:ea typeface="Lato"/>
                <a:cs typeface="Lato"/>
                <a:sym typeface="Lato"/>
              </a:rPr>
              <a:t>online tool used to draw the EDR maps and logic diagram</a:t>
            </a:r>
            <a:endParaRPr lang="en-US" dirty="0"/>
          </a:p>
        </p:txBody>
      </p:sp>
      <p:sp>
        <p:nvSpPr>
          <p:cNvPr id="294" name="Google Shape;294;p23"/>
          <p:cNvSpPr txBox="1"/>
          <p:nvPr/>
        </p:nvSpPr>
        <p:spPr>
          <a:xfrm>
            <a:off x="4572524" y="3629025"/>
            <a:ext cx="3047099" cy="400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i="0" u="none" strike="noStrike" cap="none">
                <a:solidFill>
                  <a:srgbClr val="F8FAFC"/>
                </a:solidFill>
                <a:latin typeface="Poppins"/>
                <a:ea typeface="Poppins"/>
                <a:cs typeface="Poppins"/>
                <a:sym typeface="Poppins"/>
              </a:rPr>
              <a:t>Technical</a:t>
            </a:r>
            <a:endParaRPr/>
          </a:p>
        </p:txBody>
      </p:sp>
      <p:sp>
        <p:nvSpPr>
          <p:cNvPr id="295" name="Google Shape;295;p23"/>
          <p:cNvSpPr txBox="1"/>
          <p:nvPr/>
        </p:nvSpPr>
        <p:spPr>
          <a:xfrm>
            <a:off x="4645074" y="4219575"/>
            <a:ext cx="2901999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rgbClr val="94A3B8"/>
                </a:solidFill>
                <a:latin typeface="Lato"/>
                <a:ea typeface="Lato"/>
                <a:cs typeface="Lato"/>
                <a:sym typeface="Lato"/>
              </a:rPr>
              <a:t>Microsoft SQL Server 2012 Documentation</a:t>
            </a:r>
            <a:endParaRPr dirty="0"/>
          </a:p>
        </p:txBody>
      </p:sp>
      <p:sp>
        <p:nvSpPr>
          <p:cNvPr id="296" name="Google Shape;296;p23"/>
          <p:cNvSpPr txBox="1"/>
          <p:nvPr/>
        </p:nvSpPr>
        <p:spPr>
          <a:xfrm>
            <a:off x="8350824" y="3629025"/>
            <a:ext cx="3047099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dirty="0">
                <a:solidFill>
                  <a:srgbClr val="F8FAFC"/>
                </a:solidFill>
                <a:latin typeface="Poppins"/>
                <a:cs typeface="Poppins"/>
                <a:sym typeface="Poppins"/>
              </a:rPr>
              <a:t>Python</a:t>
            </a:r>
            <a:endParaRPr dirty="0"/>
          </a:p>
        </p:txBody>
      </p:sp>
      <p:sp>
        <p:nvSpPr>
          <p:cNvPr id="297" name="Google Shape;297;p23"/>
          <p:cNvSpPr txBox="1"/>
          <p:nvPr/>
        </p:nvSpPr>
        <p:spPr>
          <a:xfrm>
            <a:off x="8423374" y="4219575"/>
            <a:ext cx="2901999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60000"/>
              </a:lnSpc>
            </a:pPr>
            <a:r>
              <a:rPr lang="en-US" sz="1500" b="0" i="0" u="none" strike="noStrike" cap="none" dirty="0">
                <a:solidFill>
                  <a:srgbClr val="94A3B8"/>
                </a:solidFill>
                <a:latin typeface="Lato"/>
                <a:ea typeface="Lato"/>
                <a:cs typeface="Lato"/>
                <a:sym typeface="Lato"/>
              </a:rPr>
              <a:t>Python Used to generate realistic simple </a:t>
            </a:r>
            <a:r>
              <a:rPr lang="en-US" sz="1500" dirty="0">
                <a:solidFill>
                  <a:srgbClr val="94A3B8"/>
                </a:solidFill>
                <a:latin typeface="Lato"/>
                <a:ea typeface="Lato"/>
                <a:cs typeface="Lato"/>
                <a:sym typeface="Lato"/>
              </a:rPr>
              <a:t>data for testing the system.</a:t>
            </a:r>
            <a:endParaRPr dirty="0"/>
          </a:p>
        </p:txBody>
      </p:sp>
      <p:pic>
        <p:nvPicPr>
          <p:cNvPr id="299" name="Google Shape;299;p23" descr="image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886450" y="2867025"/>
            <a:ext cx="419100" cy="476250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23"/>
          <p:cNvSpPr txBox="1"/>
          <p:nvPr/>
        </p:nvSpPr>
        <p:spPr>
          <a:xfrm>
            <a:off x="762000" y="571500"/>
            <a:ext cx="11401425" cy="600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50" b="1" i="0" u="none" strike="noStrike" cap="none">
                <a:solidFill>
                  <a:srgbClr val="06B6D4"/>
                </a:solidFill>
                <a:latin typeface="Poppins"/>
                <a:ea typeface="Poppins"/>
                <a:cs typeface="Poppins"/>
                <a:sym typeface="Poppins"/>
              </a:rPr>
              <a:t>REFERENCES &amp; SOURCES</a:t>
            </a:r>
            <a:endParaRPr/>
          </a:p>
        </p:txBody>
      </p:sp>
      <p:sp>
        <p:nvSpPr>
          <p:cNvPr id="302" name="Google Shape;302;p23"/>
          <p:cNvSpPr/>
          <p:nvPr/>
        </p:nvSpPr>
        <p:spPr>
          <a:xfrm>
            <a:off x="571500" y="571500"/>
            <a:ext cx="76200" cy="600075"/>
          </a:xfrm>
          <a:prstGeom prst="rect">
            <a:avLst/>
          </a:prstGeom>
          <a:solidFill>
            <a:srgbClr val="06B6D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Google Shape;439;p22" descr="image.png">
            <a:extLst>
              <a:ext uri="{FF2B5EF4-FFF2-40B4-BE49-F238E27FC236}">
                <a16:creationId xmlns:a16="http://schemas.microsoft.com/office/drawing/2014/main" id="{578BF684-6A85-5116-E34A-8423CE71982A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9626722" y="3034189"/>
            <a:ext cx="457127" cy="480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436;p22" descr="image.png">
            <a:extLst>
              <a:ext uri="{FF2B5EF4-FFF2-40B4-BE49-F238E27FC236}">
                <a16:creationId xmlns:a16="http://schemas.microsoft.com/office/drawing/2014/main" id="{3200C9EF-BF99-EE02-A41D-22A1D21C03FD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2005070" y="2962543"/>
            <a:ext cx="506776" cy="3948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0617"/>
        </a:solidFill>
        <a:effectLst/>
      </p:bgPr>
    </p:bg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Google Shape;307;p24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65253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24"/>
          <p:cNvSpPr txBox="1"/>
          <p:nvPr/>
        </p:nvSpPr>
        <p:spPr>
          <a:xfrm>
            <a:off x="5110162" y="2095500"/>
            <a:ext cx="1971675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06B6D4"/>
                </a:solidFill>
                <a:latin typeface="Lato"/>
                <a:ea typeface="Lato"/>
                <a:cs typeface="Lato"/>
                <a:sym typeface="Lato"/>
              </a:rPr>
              <a:t>THANK YOU</a:t>
            </a:r>
            <a:endParaRPr/>
          </a:p>
        </p:txBody>
      </p:sp>
      <p:sp>
        <p:nvSpPr>
          <p:cNvPr id="309" name="Google Shape;309;p24"/>
          <p:cNvSpPr txBox="1"/>
          <p:nvPr/>
        </p:nvSpPr>
        <p:spPr>
          <a:xfrm>
            <a:off x="2985611" y="2590800"/>
            <a:ext cx="6220777" cy="1428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 b="1" i="0" u="none" strike="noStrike" cap="none">
                <a:solidFill>
                  <a:srgbClr val="06B6D4"/>
                </a:solidFill>
                <a:latin typeface="Poppins"/>
                <a:ea typeface="Poppins"/>
                <a:cs typeface="Poppins"/>
                <a:sym typeface="Poppins"/>
              </a:rPr>
              <a:t>QUESTIONS?</a:t>
            </a:r>
            <a:endParaRPr/>
          </a:p>
        </p:txBody>
      </p:sp>
      <p:sp>
        <p:nvSpPr>
          <p:cNvPr id="310" name="Google Shape;310;p24"/>
          <p:cNvSpPr txBox="1"/>
          <p:nvPr/>
        </p:nvSpPr>
        <p:spPr>
          <a:xfrm>
            <a:off x="4348162" y="4591050"/>
            <a:ext cx="3495675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64748B"/>
                </a:solidFill>
                <a:latin typeface="Lato"/>
                <a:ea typeface="Lato"/>
                <a:cs typeface="Lato"/>
                <a:sym typeface="Lato"/>
              </a:rPr>
              <a:t>Akbar Ali</a:t>
            </a:r>
            <a:r>
              <a:rPr lang="en-US" sz="1200" b="0" i="0" u="none" strike="noStrike" cap="none" dirty="0">
                <a:solidFill>
                  <a:srgbClr val="64748B"/>
                </a:solidFill>
                <a:latin typeface="Lato"/>
                <a:ea typeface="Lato"/>
                <a:cs typeface="Lato"/>
                <a:sym typeface="Lato"/>
              </a:rPr>
              <a:t> | </a:t>
            </a:r>
            <a:r>
              <a:rPr lang="en-US" sz="1200" dirty="0">
                <a:solidFill>
                  <a:srgbClr val="64748B"/>
                </a:solidFill>
                <a:latin typeface="Lato"/>
                <a:ea typeface="Lato"/>
                <a:cs typeface="Lato"/>
                <a:sym typeface="Lato"/>
              </a:rPr>
              <a:t>W</a:t>
            </a:r>
            <a:r>
              <a:rPr lang="en-US" sz="1200" b="0" i="0" u="none" strike="noStrike" cap="none" dirty="0">
                <a:solidFill>
                  <a:srgbClr val="64748B"/>
                </a:solidFill>
                <a:latin typeface="Lato"/>
                <a:ea typeface="Lato"/>
                <a:cs typeface="Lato"/>
                <a:sym typeface="Lato"/>
              </a:rPr>
              <a:t>asif Ahmed Siddiqui</a:t>
            </a:r>
            <a:b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 b="0" i="0" u="none" strike="noStrike" cap="none" dirty="0">
                <a:solidFill>
                  <a:srgbClr val="64748B"/>
                </a:solidFill>
                <a:latin typeface="Lato"/>
                <a:ea typeface="Lato"/>
                <a:cs typeface="Lato"/>
                <a:sym typeface="Lato"/>
              </a:rPr>
              <a:t> SMI University - Department of Software Engineering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0617"/>
        </a:soli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14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4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1500" y="2276475"/>
            <a:ext cx="5238750" cy="3286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4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81750" y="2276475"/>
            <a:ext cx="5238750" cy="3286125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4"/>
          <p:cNvSpPr txBox="1"/>
          <p:nvPr/>
        </p:nvSpPr>
        <p:spPr>
          <a:xfrm>
            <a:off x="866775" y="3476625"/>
            <a:ext cx="4880610" cy="400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i="0" u="none" strike="noStrike" cap="none">
                <a:solidFill>
                  <a:srgbClr val="F8FAFC"/>
                </a:solidFill>
                <a:latin typeface="Poppins"/>
                <a:ea typeface="Poppins"/>
                <a:cs typeface="Poppins"/>
                <a:sym typeface="Poppins"/>
              </a:rPr>
              <a:t>Theory vs. Practice</a:t>
            </a:r>
            <a:endParaRPr/>
          </a:p>
        </p:txBody>
      </p:sp>
      <p:sp>
        <p:nvSpPr>
          <p:cNvPr id="109" name="Google Shape;109;p14"/>
          <p:cNvSpPr txBox="1"/>
          <p:nvPr/>
        </p:nvSpPr>
        <p:spPr>
          <a:xfrm>
            <a:off x="866775" y="4067175"/>
            <a:ext cx="4648200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rgbClr val="94A3B8"/>
                </a:solidFill>
                <a:latin typeface="Lato"/>
                <a:ea typeface="Lato"/>
                <a:cs typeface="Lato"/>
                <a:sym typeface="Lato"/>
              </a:rPr>
              <a:t>We wanted to go beyond textbooks. This project helped us understand how database concepts are applied in actual software like </a:t>
            </a:r>
            <a:r>
              <a:rPr lang="en-US" sz="1500" b="1" i="0" u="none" strike="noStrike" cap="none" dirty="0">
                <a:solidFill>
                  <a:srgbClr val="F8FAFC"/>
                </a:solidFill>
                <a:latin typeface="Lato"/>
                <a:ea typeface="Lato"/>
                <a:cs typeface="Lato"/>
                <a:sym typeface="Lato"/>
              </a:rPr>
              <a:t>SQL Server 2012</a:t>
            </a:r>
            <a:r>
              <a:rPr lang="en-US" sz="1500" b="0" i="0" u="none" strike="noStrike" cap="none" dirty="0">
                <a:solidFill>
                  <a:srgbClr val="94A3B8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endParaRPr dirty="0"/>
          </a:p>
        </p:txBody>
      </p:sp>
      <p:sp>
        <p:nvSpPr>
          <p:cNvPr id="110" name="Google Shape;110;p14"/>
          <p:cNvSpPr txBox="1"/>
          <p:nvPr/>
        </p:nvSpPr>
        <p:spPr>
          <a:xfrm>
            <a:off x="6677025" y="3476625"/>
            <a:ext cx="4880610" cy="400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i="0" u="none" strike="noStrike" cap="none">
                <a:solidFill>
                  <a:srgbClr val="F8FAFC"/>
                </a:solidFill>
                <a:latin typeface="Poppins"/>
                <a:ea typeface="Poppins"/>
                <a:cs typeface="Poppins"/>
                <a:sym typeface="Poppins"/>
              </a:rPr>
              <a:t>Clarity of Concepts</a:t>
            </a:r>
            <a:endParaRPr/>
          </a:p>
        </p:txBody>
      </p:sp>
      <p:sp>
        <p:nvSpPr>
          <p:cNvPr id="111" name="Google Shape;111;p14"/>
          <p:cNvSpPr txBox="1"/>
          <p:nvPr/>
        </p:nvSpPr>
        <p:spPr>
          <a:xfrm>
            <a:off x="6677025" y="4067175"/>
            <a:ext cx="46482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94A3B8"/>
                </a:solidFill>
                <a:latin typeface="Lato"/>
                <a:ea typeface="Lato"/>
                <a:cs typeface="Lato"/>
                <a:sym typeface="Lato"/>
              </a:rPr>
              <a:t>Advanced concepts like entities, relationships, views, and indexes become much clearer when you implement them yourself in a proper system.</a:t>
            </a:r>
            <a:endParaRPr/>
          </a:p>
        </p:txBody>
      </p:sp>
      <p:pic>
        <p:nvPicPr>
          <p:cNvPr id="112" name="Google Shape;112;p14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66775" y="2714625"/>
            <a:ext cx="600075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4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677025" y="2714625"/>
            <a:ext cx="476250" cy="47625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4"/>
          <p:cNvSpPr txBox="1"/>
          <p:nvPr/>
        </p:nvSpPr>
        <p:spPr>
          <a:xfrm>
            <a:off x="762000" y="571500"/>
            <a:ext cx="11401425" cy="600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50" b="1" i="0" u="none" strike="noStrike" cap="none">
                <a:solidFill>
                  <a:srgbClr val="06B6D4"/>
                </a:solidFill>
                <a:latin typeface="Poppins"/>
                <a:ea typeface="Poppins"/>
                <a:cs typeface="Poppins"/>
                <a:sym typeface="Poppins"/>
              </a:rPr>
              <a:t>OUR MOTIVATION</a:t>
            </a:r>
            <a:endParaRPr/>
          </a:p>
        </p:txBody>
      </p:sp>
      <p:sp>
        <p:nvSpPr>
          <p:cNvPr id="115" name="Google Shape;115;p14"/>
          <p:cNvSpPr/>
          <p:nvPr/>
        </p:nvSpPr>
        <p:spPr>
          <a:xfrm>
            <a:off x="571500" y="571500"/>
            <a:ext cx="76200" cy="600075"/>
          </a:xfrm>
          <a:prstGeom prst="rect">
            <a:avLst/>
          </a:prstGeom>
          <a:solidFill>
            <a:srgbClr val="06B6D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0617"/>
        </a:solidFill>
        <a:effectLst/>
      </p:bgPr>
    </p:bg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15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5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1500" y="1790700"/>
            <a:ext cx="3492549" cy="3381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5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349799" y="1790700"/>
            <a:ext cx="3492549" cy="3381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5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128099" y="1790700"/>
            <a:ext cx="3492549" cy="3381375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5"/>
          <p:cNvSpPr txBox="1"/>
          <p:nvPr/>
        </p:nvSpPr>
        <p:spPr>
          <a:xfrm>
            <a:off x="571500" y="5553075"/>
            <a:ext cx="11049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1" u="none" strike="noStrike" cap="none">
                <a:solidFill>
                  <a:srgbClr val="94A3B8"/>
                </a:solidFill>
                <a:latin typeface="Lato"/>
                <a:ea typeface="Lato"/>
                <a:cs typeface="Lato"/>
                <a:sym typeface="Lato"/>
              </a:rPr>
              <a:t>"Three scenarios, one unified database architecture designed for real-world utility."</a:t>
            </a:r>
            <a:endParaRPr/>
          </a:p>
        </p:txBody>
      </p:sp>
      <p:sp>
        <p:nvSpPr>
          <p:cNvPr id="125" name="Google Shape;125;p15"/>
          <p:cNvSpPr txBox="1"/>
          <p:nvPr/>
        </p:nvSpPr>
        <p:spPr>
          <a:xfrm>
            <a:off x="794225" y="2990850"/>
            <a:ext cx="3047099" cy="400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i="0" u="none" strike="noStrike" cap="none">
                <a:solidFill>
                  <a:srgbClr val="F8FAFC"/>
                </a:solidFill>
                <a:latin typeface="Poppins"/>
                <a:ea typeface="Poppins"/>
                <a:cs typeface="Poppins"/>
                <a:sym typeface="Poppins"/>
              </a:rPr>
              <a:t>University System</a:t>
            </a:r>
            <a:endParaRPr/>
          </a:p>
        </p:txBody>
      </p:sp>
      <p:sp>
        <p:nvSpPr>
          <p:cNvPr id="126" name="Google Shape;126;p15"/>
          <p:cNvSpPr txBox="1"/>
          <p:nvPr/>
        </p:nvSpPr>
        <p:spPr>
          <a:xfrm>
            <a:off x="866775" y="3581400"/>
            <a:ext cx="2901999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94A3B8"/>
                </a:solidFill>
                <a:latin typeface="Lato"/>
                <a:ea typeface="Lato"/>
                <a:cs typeface="Lato"/>
                <a:sym typeface="Lato"/>
              </a:rPr>
              <a:t>Managing students, courses, and complex enrollment cycles.</a:t>
            </a:r>
            <a:endParaRPr/>
          </a:p>
        </p:txBody>
      </p:sp>
      <p:sp>
        <p:nvSpPr>
          <p:cNvPr id="127" name="Google Shape;127;p15"/>
          <p:cNvSpPr txBox="1"/>
          <p:nvPr/>
        </p:nvSpPr>
        <p:spPr>
          <a:xfrm>
            <a:off x="4572524" y="2990850"/>
            <a:ext cx="3047099" cy="400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i="0" u="none" strike="noStrike" cap="none">
                <a:solidFill>
                  <a:srgbClr val="F8FAFC"/>
                </a:solidFill>
                <a:latin typeface="Poppins"/>
                <a:ea typeface="Poppins"/>
                <a:cs typeface="Poppins"/>
                <a:sym typeface="Poppins"/>
              </a:rPr>
              <a:t>Hospital System</a:t>
            </a:r>
            <a:endParaRPr/>
          </a:p>
        </p:txBody>
      </p:sp>
      <p:sp>
        <p:nvSpPr>
          <p:cNvPr id="128" name="Google Shape;128;p15"/>
          <p:cNvSpPr txBox="1"/>
          <p:nvPr/>
        </p:nvSpPr>
        <p:spPr>
          <a:xfrm>
            <a:off x="4645074" y="3581400"/>
            <a:ext cx="2901999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94A3B8"/>
                </a:solidFill>
                <a:latin typeface="Lato"/>
                <a:ea typeface="Lato"/>
                <a:cs typeface="Lato"/>
                <a:sym typeface="Lato"/>
              </a:rPr>
              <a:t>Handling patient medical records, doctors, and billing.</a:t>
            </a:r>
            <a:endParaRPr/>
          </a:p>
        </p:txBody>
      </p:sp>
      <p:sp>
        <p:nvSpPr>
          <p:cNvPr id="129" name="Google Shape;129;p15"/>
          <p:cNvSpPr txBox="1"/>
          <p:nvPr/>
        </p:nvSpPr>
        <p:spPr>
          <a:xfrm>
            <a:off x="8350824" y="2990850"/>
            <a:ext cx="3047099" cy="8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i="0" u="none" strike="noStrike" cap="none">
                <a:solidFill>
                  <a:srgbClr val="F8FAFC"/>
                </a:solidFill>
                <a:latin typeface="Poppins"/>
                <a:ea typeface="Poppins"/>
                <a:cs typeface="Poppins"/>
                <a:sym typeface="Poppins"/>
              </a:rPr>
              <a:t>E-Commerce System</a:t>
            </a:r>
            <a:endParaRPr/>
          </a:p>
        </p:txBody>
      </p:sp>
      <p:sp>
        <p:nvSpPr>
          <p:cNvPr id="130" name="Google Shape;130;p15"/>
          <p:cNvSpPr txBox="1"/>
          <p:nvPr/>
        </p:nvSpPr>
        <p:spPr>
          <a:xfrm>
            <a:off x="8423374" y="3981450"/>
            <a:ext cx="2901999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94A3B8"/>
                </a:solidFill>
                <a:latin typeface="Lato"/>
                <a:ea typeface="Lato"/>
                <a:cs typeface="Lato"/>
                <a:sym typeface="Lato"/>
              </a:rPr>
              <a:t>Processing retail orders, inventory, and deliveries.</a:t>
            </a:r>
            <a:endParaRPr/>
          </a:p>
        </p:txBody>
      </p:sp>
      <p:pic>
        <p:nvPicPr>
          <p:cNvPr id="131" name="Google Shape;131;p15" descr="image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079575" y="2228850"/>
            <a:ext cx="476250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5" descr="image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795962" y="2228850"/>
            <a:ext cx="600075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5" descr="image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9607599" y="2228850"/>
            <a:ext cx="533400" cy="47625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5"/>
          <p:cNvSpPr txBox="1"/>
          <p:nvPr/>
        </p:nvSpPr>
        <p:spPr>
          <a:xfrm>
            <a:off x="762000" y="571500"/>
            <a:ext cx="11401425" cy="600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50" b="1" i="0" u="none" strike="noStrike" cap="none">
                <a:solidFill>
                  <a:srgbClr val="06B6D4"/>
                </a:solidFill>
                <a:latin typeface="Poppins"/>
                <a:ea typeface="Poppins"/>
                <a:cs typeface="Poppins"/>
                <a:sym typeface="Poppins"/>
              </a:rPr>
              <a:t>PROJECT OVERVIEW</a:t>
            </a:r>
            <a:endParaRPr/>
          </a:p>
        </p:txBody>
      </p:sp>
      <p:sp>
        <p:nvSpPr>
          <p:cNvPr id="135" name="Google Shape;135;p15"/>
          <p:cNvSpPr/>
          <p:nvPr/>
        </p:nvSpPr>
        <p:spPr>
          <a:xfrm>
            <a:off x="571500" y="571500"/>
            <a:ext cx="76200" cy="600075"/>
          </a:xfrm>
          <a:prstGeom prst="rect">
            <a:avLst/>
          </a:prstGeom>
          <a:solidFill>
            <a:srgbClr val="06B6D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0617"/>
        </a:solidFill>
        <a:effectLst/>
      </p:bgPr>
    </p:bg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16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16"/>
          <p:cNvSpPr txBox="1"/>
          <p:nvPr/>
        </p:nvSpPr>
        <p:spPr>
          <a:xfrm>
            <a:off x="762000" y="762000"/>
            <a:ext cx="5000625" cy="600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50" b="1" i="0" u="none" strike="noStrike" cap="none">
                <a:solidFill>
                  <a:srgbClr val="06B6D4"/>
                </a:solidFill>
                <a:latin typeface="Poppins"/>
                <a:ea typeface="Poppins"/>
                <a:cs typeface="Poppins"/>
                <a:sym typeface="Poppins"/>
              </a:rPr>
              <a:t>SIGNIFICANCE</a:t>
            </a:r>
            <a:endParaRPr/>
          </a:p>
        </p:txBody>
      </p:sp>
      <p:sp>
        <p:nvSpPr>
          <p:cNvPr id="142" name="Google Shape;142;p16"/>
          <p:cNvSpPr/>
          <p:nvPr/>
        </p:nvSpPr>
        <p:spPr>
          <a:xfrm>
            <a:off x="571500" y="762000"/>
            <a:ext cx="76200" cy="600075"/>
          </a:xfrm>
          <a:prstGeom prst="rect">
            <a:avLst/>
          </a:prstGeom>
          <a:solidFill>
            <a:srgbClr val="06B6D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p16"/>
          <p:cNvSpPr txBox="1"/>
          <p:nvPr/>
        </p:nvSpPr>
        <p:spPr>
          <a:xfrm>
            <a:off x="571500" y="1933575"/>
            <a:ext cx="49530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F8FAFC"/>
                </a:solidFill>
                <a:latin typeface="Lato"/>
                <a:ea typeface="Lato"/>
                <a:cs typeface="Lato"/>
                <a:sym typeface="Lato"/>
              </a:rPr>
              <a:t>Databases are everywhere.</a:t>
            </a:r>
            <a:r>
              <a:rPr lang="en-US" sz="1500" b="0" i="0" u="none" strike="noStrike" cap="none">
                <a:solidFill>
                  <a:srgbClr val="94A3B8"/>
                </a:solidFill>
                <a:latin typeface="Lato"/>
                <a:ea typeface="Lato"/>
                <a:cs typeface="Lato"/>
                <a:sym typeface="Lato"/>
              </a:rPr>
              <a:t> From government apps like </a:t>
            </a:r>
            <a:r>
              <a:rPr lang="en-US" sz="1500" b="1" i="0" u="none" strike="noStrike" cap="none">
                <a:solidFill>
                  <a:srgbClr val="F8FAFC"/>
                </a:solidFill>
                <a:latin typeface="Lato"/>
                <a:ea typeface="Lato"/>
                <a:cs typeface="Lato"/>
                <a:sym typeface="Lato"/>
              </a:rPr>
              <a:t>NADRA</a:t>
            </a:r>
            <a:r>
              <a:rPr lang="en-US" sz="1500" b="0" i="0" u="none" strike="noStrike" cap="none">
                <a:solidFill>
                  <a:srgbClr val="94A3B8"/>
                </a:solidFill>
                <a:latin typeface="Lato"/>
                <a:ea typeface="Lato"/>
                <a:cs typeface="Lato"/>
                <a:sym typeface="Lato"/>
              </a:rPr>
              <a:t> to e-commerce giants like </a:t>
            </a:r>
            <a:r>
              <a:rPr lang="en-US" sz="1500" b="1" i="0" u="none" strike="noStrike" cap="none">
                <a:solidFill>
                  <a:srgbClr val="F8FAFC"/>
                </a:solidFill>
                <a:latin typeface="Lato"/>
                <a:ea typeface="Lato"/>
                <a:cs typeface="Lato"/>
                <a:sym typeface="Lato"/>
              </a:rPr>
              <a:t>Daraz</a:t>
            </a:r>
            <a:r>
              <a:rPr lang="en-US" sz="1500" b="0" i="0" u="none" strike="noStrike" cap="none">
                <a:solidFill>
                  <a:srgbClr val="94A3B8"/>
                </a:solidFill>
                <a:latin typeface="Lato"/>
                <a:ea typeface="Lato"/>
                <a:cs typeface="Lato"/>
                <a:sym typeface="Lato"/>
              </a:rPr>
              <a:t>, data management is the core of modern tech.</a:t>
            </a:r>
            <a:endParaRPr/>
          </a:p>
        </p:txBody>
      </p:sp>
      <p:sp>
        <p:nvSpPr>
          <p:cNvPr id="144" name="Google Shape;144;p16"/>
          <p:cNvSpPr txBox="1"/>
          <p:nvPr/>
        </p:nvSpPr>
        <p:spPr>
          <a:xfrm>
            <a:off x="571500" y="3324225"/>
            <a:ext cx="4953000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rgbClr val="94A3B8"/>
                </a:solidFill>
                <a:latin typeface="Lato"/>
                <a:ea typeface="Lato"/>
                <a:cs typeface="Lato"/>
                <a:sym typeface="Lato"/>
              </a:rPr>
              <a:t>Learning how to design these systems improves technical knowledge, logical reasoning, and prepares us for professional careers in </a:t>
            </a:r>
            <a:r>
              <a:rPr lang="en-US" sz="1500" dirty="0">
                <a:solidFill>
                  <a:srgbClr val="94A3B8"/>
                </a:solidFill>
                <a:latin typeface="Lato"/>
                <a:ea typeface="Lato"/>
                <a:cs typeface="Lato"/>
                <a:sym typeface="Lato"/>
              </a:rPr>
              <a:t>Data Science</a:t>
            </a:r>
            <a:r>
              <a:rPr lang="en-US" sz="1500" b="0" i="0" u="none" strike="noStrike" cap="none" dirty="0">
                <a:solidFill>
                  <a:srgbClr val="94A3B8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endParaRPr dirty="0"/>
          </a:p>
        </p:txBody>
      </p:sp>
      <p:pic>
        <p:nvPicPr>
          <p:cNvPr id="145" name="Google Shape;145;p16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0617"/>
        </a:solidFill>
        <a:effectLst/>
      </p:bgPr>
    </p:bg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17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17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81750" y="1776412"/>
            <a:ext cx="5238750" cy="428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17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391275" y="1785937"/>
            <a:ext cx="5219700" cy="426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17"/>
          <p:cNvSpPr txBox="1"/>
          <p:nvPr/>
        </p:nvSpPr>
        <p:spPr>
          <a:xfrm>
            <a:off x="1000125" y="2724150"/>
            <a:ext cx="4810125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F8FAFC"/>
                </a:solidFill>
                <a:latin typeface="Lato"/>
                <a:ea typeface="Lato"/>
                <a:cs typeface="Lato"/>
                <a:sym typeface="Lato"/>
              </a:rPr>
              <a:t>Student Profiles:</a:t>
            </a:r>
            <a:r>
              <a:rPr lang="en-US" sz="1500" b="0" i="0" u="none" strike="noStrike" cap="none">
                <a:solidFill>
                  <a:srgbClr val="94A3B8"/>
                </a:solidFill>
                <a:latin typeface="Lato"/>
                <a:ea typeface="Lato"/>
                <a:cs typeface="Lato"/>
                <a:sym typeface="Lato"/>
              </a:rPr>
              <a:t> Tracking programs, departments, and exams.</a:t>
            </a:r>
            <a:endParaRPr/>
          </a:p>
        </p:txBody>
      </p:sp>
      <p:sp>
        <p:nvSpPr>
          <p:cNvPr id="154" name="Google Shape;154;p17"/>
          <p:cNvSpPr txBox="1"/>
          <p:nvPr/>
        </p:nvSpPr>
        <p:spPr>
          <a:xfrm>
            <a:off x="1000125" y="3571875"/>
            <a:ext cx="4810125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F8FAFC"/>
                </a:solidFill>
                <a:latin typeface="Lato"/>
                <a:ea typeface="Lato"/>
                <a:cs typeface="Lato"/>
                <a:sym typeface="Lato"/>
              </a:rPr>
              <a:t>Course Cycles:</a:t>
            </a:r>
            <a:r>
              <a:rPr lang="en-US" sz="1500" b="0" i="0" u="none" strike="noStrike" cap="none">
                <a:solidFill>
                  <a:srgbClr val="94A3B8"/>
                </a:solidFill>
                <a:latin typeface="Lato"/>
                <a:ea typeface="Lato"/>
                <a:cs typeface="Lato"/>
                <a:sym typeface="Lato"/>
              </a:rPr>
              <a:t> Managing sections, instructors, and enrollments.</a:t>
            </a:r>
            <a:endParaRPr/>
          </a:p>
        </p:txBody>
      </p:sp>
      <p:sp>
        <p:nvSpPr>
          <p:cNvPr id="155" name="Google Shape;155;p17"/>
          <p:cNvSpPr txBox="1"/>
          <p:nvPr/>
        </p:nvSpPr>
        <p:spPr>
          <a:xfrm>
            <a:off x="1000125" y="4419600"/>
            <a:ext cx="4810125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F8FAFC"/>
                </a:solidFill>
                <a:latin typeface="Lato"/>
                <a:ea typeface="Lato"/>
                <a:cs typeface="Lato"/>
                <a:sym typeface="Lato"/>
              </a:rPr>
              <a:t>Derived Data:</a:t>
            </a:r>
            <a:r>
              <a:rPr lang="en-US" sz="1500" b="0" i="0" u="none" strike="noStrike" cap="none">
                <a:solidFill>
                  <a:srgbClr val="94A3B8"/>
                </a:solidFill>
                <a:latin typeface="Lato"/>
                <a:ea typeface="Lato"/>
                <a:cs typeface="Lato"/>
                <a:sym typeface="Lato"/>
              </a:rPr>
              <a:t> Automated calculations for exam scores and results.</a:t>
            </a:r>
            <a:endParaRPr/>
          </a:p>
        </p:txBody>
      </p:sp>
      <p:pic>
        <p:nvPicPr>
          <p:cNvPr id="156" name="Google Shape;156;p17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71500" y="2762250"/>
            <a:ext cx="200025" cy="24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17" descr="image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71500" y="3609975"/>
            <a:ext cx="257175" cy="24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17" descr="image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71500" y="4457700"/>
            <a:ext cx="171450" cy="247650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17"/>
          <p:cNvSpPr txBox="1"/>
          <p:nvPr/>
        </p:nvSpPr>
        <p:spPr>
          <a:xfrm>
            <a:off x="762000" y="571500"/>
            <a:ext cx="11401425" cy="600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50" b="1" i="0" u="none" strike="noStrike" cap="none">
                <a:solidFill>
                  <a:srgbClr val="06B6D4"/>
                </a:solidFill>
                <a:latin typeface="Poppins"/>
                <a:ea typeface="Poppins"/>
                <a:cs typeface="Poppins"/>
                <a:sym typeface="Poppins"/>
              </a:rPr>
              <a:t>UNIVERSITY MANAGEMENT</a:t>
            </a:r>
            <a:endParaRPr/>
          </a:p>
        </p:txBody>
      </p:sp>
      <p:sp>
        <p:nvSpPr>
          <p:cNvPr id="160" name="Google Shape;160;p17"/>
          <p:cNvSpPr/>
          <p:nvPr/>
        </p:nvSpPr>
        <p:spPr>
          <a:xfrm>
            <a:off x="571500" y="571500"/>
            <a:ext cx="76200" cy="600075"/>
          </a:xfrm>
          <a:prstGeom prst="rect">
            <a:avLst/>
          </a:prstGeom>
          <a:solidFill>
            <a:srgbClr val="06B6D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lowchart: Magnetic Disk 4">
            <a:extLst>
              <a:ext uri="{FF2B5EF4-FFF2-40B4-BE49-F238E27FC236}">
                <a16:creationId xmlns:a16="http://schemas.microsoft.com/office/drawing/2014/main" id="{92604258-641B-85CE-A57B-8429AD687673}"/>
              </a:ext>
            </a:extLst>
          </p:cNvPr>
          <p:cNvSpPr/>
          <p:nvPr/>
        </p:nvSpPr>
        <p:spPr>
          <a:xfrm>
            <a:off x="0" y="4037682"/>
            <a:ext cx="3822851" cy="2710149"/>
          </a:xfrm>
          <a:prstGeom prst="flowChartMagneticDisk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2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AC89C04-3CBE-60F7-E4EA-FED3F797AB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2852" y="0"/>
            <a:ext cx="8369147" cy="6858000"/>
          </a:xfrm>
          <a:prstGeom prst="rect">
            <a:avLst/>
          </a:prstGeom>
        </p:spPr>
      </p:pic>
      <p:sp>
        <p:nvSpPr>
          <p:cNvPr id="2" name="Flowchart: Magnetic Disk 1">
            <a:extLst>
              <a:ext uri="{FF2B5EF4-FFF2-40B4-BE49-F238E27FC236}">
                <a16:creationId xmlns:a16="http://schemas.microsoft.com/office/drawing/2014/main" id="{31CA30C7-8E76-3006-CCD3-F82182E291E6}"/>
              </a:ext>
            </a:extLst>
          </p:cNvPr>
          <p:cNvSpPr/>
          <p:nvPr/>
        </p:nvSpPr>
        <p:spPr>
          <a:xfrm>
            <a:off x="0" y="2073926"/>
            <a:ext cx="3822851" cy="2470532"/>
          </a:xfrm>
          <a:prstGeom prst="flowChartMagneticDisk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>
                <a:ln w="0"/>
                <a:solidFill>
                  <a:schemeClr val="bg1">
                    <a:lumMod val="9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University(ERD)</a:t>
            </a:r>
          </a:p>
        </p:txBody>
      </p:sp>
      <p:sp>
        <p:nvSpPr>
          <p:cNvPr id="4" name="Flowchart: Magnetic Disk 3">
            <a:extLst>
              <a:ext uri="{FF2B5EF4-FFF2-40B4-BE49-F238E27FC236}">
                <a16:creationId xmlns:a16="http://schemas.microsoft.com/office/drawing/2014/main" id="{89683B0A-AFCE-6565-D8B1-33610B5E2448}"/>
              </a:ext>
            </a:extLst>
          </p:cNvPr>
          <p:cNvSpPr/>
          <p:nvPr/>
        </p:nvSpPr>
        <p:spPr>
          <a:xfrm>
            <a:off x="0" y="0"/>
            <a:ext cx="3822851" cy="2470532"/>
          </a:xfrm>
          <a:prstGeom prst="flowChartMagneticDisk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2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2898459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0617"/>
        </a:solidFill>
        <a:effectLst/>
      </p:bgPr>
    </p:bg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18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18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1500" y="2014537"/>
            <a:ext cx="3810000" cy="381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18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81025" y="2024062"/>
            <a:ext cx="3790950" cy="3790950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18"/>
          <p:cNvSpPr txBox="1"/>
          <p:nvPr/>
        </p:nvSpPr>
        <p:spPr>
          <a:xfrm>
            <a:off x="5334000" y="2624137"/>
            <a:ext cx="6600825" cy="27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4" b="1" i="0" u="none" strike="noStrike" cap="none">
                <a:solidFill>
                  <a:srgbClr val="F8FAFC"/>
                </a:solidFill>
                <a:latin typeface="Poppins"/>
                <a:ea typeface="Poppins"/>
                <a:cs typeface="Poppins"/>
                <a:sym typeface="Poppins"/>
              </a:rPr>
              <a:t>Patient Care &amp; Administration</a:t>
            </a:r>
            <a:endParaRPr/>
          </a:p>
        </p:txBody>
      </p:sp>
      <p:sp>
        <p:nvSpPr>
          <p:cNvPr id="169" name="Google Shape;169;p18"/>
          <p:cNvSpPr txBox="1"/>
          <p:nvPr/>
        </p:nvSpPr>
        <p:spPr>
          <a:xfrm>
            <a:off x="5324475" y="2833687"/>
            <a:ext cx="62865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rgbClr val="94A3B8"/>
                </a:solidFill>
                <a:latin typeface="Lato"/>
                <a:ea typeface="Lato"/>
                <a:cs typeface="Lato"/>
                <a:sym typeface="Lato"/>
              </a:rPr>
              <a:t>Our system efficiently handles the complex workflows of a modern hospital:</a:t>
            </a:r>
            <a:endParaRPr dirty="0"/>
          </a:p>
        </p:txBody>
      </p:sp>
      <p:sp>
        <p:nvSpPr>
          <p:cNvPr id="170" name="Google Shape;170;p18"/>
          <p:cNvSpPr txBox="1"/>
          <p:nvPr/>
        </p:nvSpPr>
        <p:spPr>
          <a:xfrm>
            <a:off x="5762625" y="3586162"/>
            <a:ext cx="5857875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rgbClr val="94A3B8"/>
                </a:solidFill>
                <a:latin typeface="Lato"/>
                <a:ea typeface="Lato"/>
                <a:cs typeface="Lato"/>
                <a:sym typeface="Lato"/>
              </a:rPr>
              <a:t>Appointments and admissions tracking.</a:t>
            </a:r>
            <a:endParaRPr dirty="0"/>
          </a:p>
        </p:txBody>
      </p:sp>
      <p:sp>
        <p:nvSpPr>
          <p:cNvPr id="171" name="Google Shape;171;p18"/>
          <p:cNvSpPr txBox="1"/>
          <p:nvPr/>
        </p:nvSpPr>
        <p:spPr>
          <a:xfrm>
            <a:off x="5762625" y="4129087"/>
            <a:ext cx="5857875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94A3B8"/>
                </a:solidFill>
                <a:latin typeface="Lato"/>
                <a:ea typeface="Lato"/>
                <a:cs typeface="Lato"/>
                <a:sym typeface="Lato"/>
              </a:rPr>
              <a:t>Doctor assignments and medical prescriptions.</a:t>
            </a:r>
            <a:endParaRPr/>
          </a:p>
        </p:txBody>
      </p:sp>
      <p:sp>
        <p:nvSpPr>
          <p:cNvPr id="172" name="Google Shape;172;p18"/>
          <p:cNvSpPr txBox="1"/>
          <p:nvPr/>
        </p:nvSpPr>
        <p:spPr>
          <a:xfrm>
            <a:off x="5762625" y="4672012"/>
            <a:ext cx="5857875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94A3B8"/>
                </a:solidFill>
                <a:latin typeface="Lato"/>
                <a:ea typeface="Lato"/>
                <a:cs typeface="Lato"/>
                <a:sym typeface="Lato"/>
              </a:rPr>
              <a:t>Integrated billing and payment methods.</a:t>
            </a:r>
            <a:endParaRPr/>
          </a:p>
        </p:txBody>
      </p:sp>
      <p:pic>
        <p:nvPicPr>
          <p:cNvPr id="173" name="Google Shape;173;p18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334000" y="3624262"/>
            <a:ext cx="200025" cy="24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18" descr="image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334000" y="4167187"/>
            <a:ext cx="257175" cy="24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18" descr="image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334000" y="4710112"/>
            <a:ext cx="171450" cy="24765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18"/>
          <p:cNvSpPr txBox="1"/>
          <p:nvPr/>
        </p:nvSpPr>
        <p:spPr>
          <a:xfrm>
            <a:off x="762000" y="571500"/>
            <a:ext cx="11401425" cy="600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50" b="1" i="0" u="none" strike="noStrike" cap="none">
                <a:solidFill>
                  <a:srgbClr val="06B6D4"/>
                </a:solidFill>
                <a:latin typeface="Poppins"/>
                <a:ea typeface="Poppins"/>
                <a:cs typeface="Poppins"/>
                <a:sym typeface="Poppins"/>
              </a:rPr>
              <a:t>HOSPITAL SERVICE SYSTEM</a:t>
            </a:r>
            <a:endParaRPr/>
          </a:p>
        </p:txBody>
      </p:sp>
      <p:sp>
        <p:nvSpPr>
          <p:cNvPr id="177" name="Google Shape;177;p18"/>
          <p:cNvSpPr/>
          <p:nvPr/>
        </p:nvSpPr>
        <p:spPr>
          <a:xfrm>
            <a:off x="571500" y="571500"/>
            <a:ext cx="76200" cy="600075"/>
          </a:xfrm>
          <a:prstGeom prst="rect">
            <a:avLst/>
          </a:prstGeom>
          <a:solidFill>
            <a:srgbClr val="06B6D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lowchart: Magnetic Disk 4">
            <a:extLst>
              <a:ext uri="{FF2B5EF4-FFF2-40B4-BE49-F238E27FC236}">
                <a16:creationId xmlns:a16="http://schemas.microsoft.com/office/drawing/2014/main" id="{2FA990C9-CF73-9B0E-8B12-AA599F99D31F}"/>
              </a:ext>
            </a:extLst>
          </p:cNvPr>
          <p:cNvSpPr/>
          <p:nvPr/>
        </p:nvSpPr>
        <p:spPr>
          <a:xfrm>
            <a:off x="-5" y="4059371"/>
            <a:ext cx="4021157" cy="2587587"/>
          </a:xfrm>
          <a:prstGeom prst="flowChartMagneticDisk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2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9AEA510-4D77-1A44-9A4F-40DAB732F5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1157" y="0"/>
            <a:ext cx="8170843" cy="6858000"/>
          </a:xfrm>
          <a:prstGeom prst="rect">
            <a:avLst/>
          </a:prstGeom>
        </p:spPr>
      </p:pic>
      <p:sp>
        <p:nvSpPr>
          <p:cNvPr id="2" name="Flowchart: Magnetic Disk 1">
            <a:extLst>
              <a:ext uri="{FF2B5EF4-FFF2-40B4-BE49-F238E27FC236}">
                <a16:creationId xmlns:a16="http://schemas.microsoft.com/office/drawing/2014/main" id="{8D4F92AD-8381-1847-4497-A3F977F5DA44}"/>
              </a:ext>
            </a:extLst>
          </p:cNvPr>
          <p:cNvSpPr/>
          <p:nvPr/>
        </p:nvSpPr>
        <p:spPr>
          <a:xfrm>
            <a:off x="-2" y="1805045"/>
            <a:ext cx="4021157" cy="2809301"/>
          </a:xfrm>
          <a:prstGeom prst="flowChartMagneticDisk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>
                <a:ln w="0"/>
                <a:solidFill>
                  <a:schemeClr val="bg1">
                    <a:lumMod val="9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HOSPITAL(ERD)</a:t>
            </a:r>
          </a:p>
        </p:txBody>
      </p:sp>
      <p:sp>
        <p:nvSpPr>
          <p:cNvPr id="4" name="Flowchart: Magnetic Disk 3">
            <a:extLst>
              <a:ext uri="{FF2B5EF4-FFF2-40B4-BE49-F238E27FC236}">
                <a16:creationId xmlns:a16="http://schemas.microsoft.com/office/drawing/2014/main" id="{7921F9C2-8FD0-3212-4026-1A390DA38063}"/>
              </a:ext>
            </a:extLst>
          </p:cNvPr>
          <p:cNvSpPr/>
          <p:nvPr/>
        </p:nvSpPr>
        <p:spPr>
          <a:xfrm>
            <a:off x="-4" y="0"/>
            <a:ext cx="4021157" cy="2448844"/>
          </a:xfrm>
          <a:prstGeom prst="flowChartMagneticDisk">
            <a:avLst/>
          </a:prstGeom>
          <a:solidFill>
            <a:schemeClr val="bg2">
              <a:lumMod val="75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2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2553728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0617"/>
        </a:soli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19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19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81750" y="1776412"/>
            <a:ext cx="5238750" cy="4286250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19"/>
          <p:cNvSpPr txBox="1"/>
          <p:nvPr/>
        </p:nvSpPr>
        <p:spPr>
          <a:xfrm>
            <a:off x="571500" y="2776537"/>
            <a:ext cx="523875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94A3B8"/>
                </a:solidFill>
                <a:latin typeface="Lato"/>
                <a:ea typeface="Lato"/>
                <a:cs typeface="Lato"/>
                <a:sym typeface="Lato"/>
              </a:rPr>
              <a:t>Designed to mirror platforms like </a:t>
            </a:r>
            <a:r>
              <a:rPr lang="en-US" sz="1500" b="1" i="0" u="none" strike="noStrike" cap="none">
                <a:solidFill>
                  <a:srgbClr val="F8FAFC"/>
                </a:solidFill>
                <a:latin typeface="Lato"/>
                <a:ea typeface="Lato"/>
                <a:cs typeface="Lato"/>
                <a:sym typeface="Lato"/>
              </a:rPr>
              <a:t>OLX</a:t>
            </a:r>
            <a:r>
              <a:rPr lang="en-US" sz="1500" b="0" i="0" u="none" strike="noStrike" cap="none">
                <a:solidFill>
                  <a:srgbClr val="94A3B8"/>
                </a:solidFill>
                <a:latin typeface="Lato"/>
                <a:ea typeface="Lato"/>
                <a:cs typeface="Lato"/>
                <a:sym typeface="Lato"/>
              </a:rPr>
              <a:t> or </a:t>
            </a:r>
            <a:r>
              <a:rPr lang="en-US" sz="1500" b="1" i="0" u="none" strike="noStrike" cap="none">
                <a:solidFill>
                  <a:srgbClr val="F8FAFC"/>
                </a:solidFill>
                <a:latin typeface="Lato"/>
                <a:ea typeface="Lato"/>
                <a:cs typeface="Lato"/>
                <a:sym typeface="Lato"/>
              </a:rPr>
              <a:t>Daraz</a:t>
            </a:r>
            <a:r>
              <a:rPr lang="en-US" sz="1500" b="0" i="0" u="none" strike="noStrike" cap="none">
                <a:solidFill>
                  <a:srgbClr val="94A3B8"/>
                </a:solidFill>
                <a:latin typeface="Lato"/>
                <a:ea typeface="Lato"/>
                <a:cs typeface="Lato"/>
                <a:sym typeface="Lato"/>
              </a:rPr>
              <a:t>, this module focuses on transactional data integrity:</a:t>
            </a:r>
            <a:endParaRPr/>
          </a:p>
        </p:txBody>
      </p:sp>
      <p:pic>
        <p:nvPicPr>
          <p:cNvPr id="185" name="Google Shape;185;p19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391275" y="1785937"/>
            <a:ext cx="5219700" cy="426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19"/>
          <p:cNvSpPr txBox="1"/>
          <p:nvPr/>
        </p:nvSpPr>
        <p:spPr>
          <a:xfrm>
            <a:off x="1000125" y="3624262"/>
            <a:ext cx="4810125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F8FAFC"/>
                </a:solidFill>
                <a:latin typeface="Lato"/>
                <a:ea typeface="Lato"/>
                <a:cs typeface="Lato"/>
                <a:sym typeface="Lato"/>
              </a:rPr>
              <a:t>Catalog:</a:t>
            </a:r>
            <a:r>
              <a:rPr lang="en-US" sz="1500" b="0" i="0" u="none" strike="noStrike" cap="none">
                <a:solidFill>
                  <a:srgbClr val="94A3B8"/>
                </a:solidFill>
                <a:latin typeface="Lato"/>
                <a:ea typeface="Lato"/>
                <a:cs typeface="Lato"/>
                <a:sym typeface="Lato"/>
              </a:rPr>
              <a:t> Vendors, categories, and products.</a:t>
            </a:r>
            <a:endParaRPr/>
          </a:p>
        </p:txBody>
      </p:sp>
      <p:sp>
        <p:nvSpPr>
          <p:cNvPr id="187" name="Google Shape;187;p19"/>
          <p:cNvSpPr txBox="1"/>
          <p:nvPr/>
        </p:nvSpPr>
        <p:spPr>
          <a:xfrm>
            <a:off x="1000125" y="4167187"/>
            <a:ext cx="4810125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F8FAFC"/>
                </a:solidFill>
                <a:latin typeface="Lato"/>
                <a:ea typeface="Lato"/>
                <a:cs typeface="Lato"/>
                <a:sym typeface="Lato"/>
              </a:rPr>
              <a:t>Logistics:</a:t>
            </a:r>
            <a:r>
              <a:rPr lang="en-US" sz="1500" b="0" i="0" u="none" strike="noStrike" cap="none">
                <a:solidFill>
                  <a:srgbClr val="94A3B8"/>
                </a:solidFill>
                <a:latin typeface="Lato"/>
                <a:ea typeface="Lato"/>
                <a:cs typeface="Lato"/>
                <a:sym typeface="Lato"/>
              </a:rPr>
              <a:t> Orders, carts, and delivery tracking.</a:t>
            </a:r>
            <a:endParaRPr/>
          </a:p>
        </p:txBody>
      </p:sp>
      <p:sp>
        <p:nvSpPr>
          <p:cNvPr id="188" name="Google Shape;188;p19"/>
          <p:cNvSpPr txBox="1"/>
          <p:nvPr/>
        </p:nvSpPr>
        <p:spPr>
          <a:xfrm>
            <a:off x="1000125" y="4710112"/>
            <a:ext cx="4810125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F8FAFC"/>
                </a:solidFill>
                <a:latin typeface="Lato"/>
                <a:ea typeface="Lato"/>
                <a:cs typeface="Lato"/>
                <a:sym typeface="Lato"/>
              </a:rPr>
              <a:t>User Experience:</a:t>
            </a:r>
            <a:r>
              <a:rPr lang="en-US" sz="1500" b="0" i="0" u="none" strike="noStrike" cap="none">
                <a:solidFill>
                  <a:srgbClr val="94A3B8"/>
                </a:solidFill>
                <a:latin typeface="Lato"/>
                <a:ea typeface="Lato"/>
                <a:cs typeface="Lato"/>
                <a:sym typeface="Lato"/>
              </a:rPr>
              <a:t> Wishlists and return management.</a:t>
            </a:r>
            <a:endParaRPr/>
          </a:p>
        </p:txBody>
      </p:sp>
      <p:pic>
        <p:nvPicPr>
          <p:cNvPr id="189" name="Google Shape;189;p19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71500" y="3662362"/>
            <a:ext cx="228600" cy="24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19" descr="image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71500" y="4205287"/>
            <a:ext cx="285750" cy="24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19" descr="image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71500" y="4748212"/>
            <a:ext cx="228600" cy="24765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19"/>
          <p:cNvSpPr txBox="1"/>
          <p:nvPr/>
        </p:nvSpPr>
        <p:spPr>
          <a:xfrm>
            <a:off x="762000" y="571500"/>
            <a:ext cx="11401425" cy="484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50" b="1" dirty="0">
                <a:solidFill>
                  <a:srgbClr val="06B6D4"/>
                </a:solidFill>
                <a:latin typeface="Poppins"/>
                <a:cs typeface="Poppins"/>
                <a:sym typeface="Poppins"/>
              </a:rPr>
              <a:t>E-Commerce System</a:t>
            </a:r>
            <a:endParaRPr dirty="0"/>
          </a:p>
        </p:txBody>
      </p:sp>
      <p:sp>
        <p:nvSpPr>
          <p:cNvPr id="193" name="Google Shape;193;p19"/>
          <p:cNvSpPr/>
          <p:nvPr/>
        </p:nvSpPr>
        <p:spPr>
          <a:xfrm>
            <a:off x="571500" y="571500"/>
            <a:ext cx="76200" cy="600075"/>
          </a:xfrm>
          <a:prstGeom prst="rect">
            <a:avLst/>
          </a:prstGeom>
          <a:solidFill>
            <a:srgbClr val="06B6D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comb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473</Words>
  <Application>Microsoft Office PowerPoint</Application>
  <PresentationFormat>Widescreen</PresentationFormat>
  <Paragraphs>78</Paragraphs>
  <Slides>15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Lato</vt:lpstr>
      <vt:lpstr>Calibri</vt:lpstr>
      <vt:lpstr>Arial</vt:lpstr>
      <vt:lpstr>Poppins</vt:lpstr>
      <vt:lpstr>Open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AKBAR ALI AKBARO</dc:creator>
  <cp:lastModifiedBy>AKBAR ALI AKBARO</cp:lastModifiedBy>
  <cp:revision>2</cp:revision>
  <dcterms:modified xsi:type="dcterms:W3CDTF">2025-12-26T05:11:54Z</dcterms:modified>
</cp:coreProperties>
</file>